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6" r:id="rId3"/>
    <p:sldId id="284" r:id="rId4"/>
    <p:sldId id="312" r:id="rId5"/>
    <p:sldId id="297" r:id="rId6"/>
    <p:sldId id="299" r:id="rId7"/>
    <p:sldId id="300" r:id="rId8"/>
    <p:sldId id="313" r:id="rId9"/>
    <p:sldId id="301" r:id="rId10"/>
    <p:sldId id="302" r:id="rId11"/>
    <p:sldId id="314" r:id="rId12"/>
    <p:sldId id="315" r:id="rId13"/>
    <p:sldId id="316" r:id="rId14"/>
    <p:sldId id="307" r:id="rId15"/>
    <p:sldId id="317" r:id="rId16"/>
    <p:sldId id="306" r:id="rId17"/>
    <p:sldId id="318" r:id="rId18"/>
    <p:sldId id="308" r:id="rId19"/>
    <p:sldId id="319" r:id="rId20"/>
    <p:sldId id="320" r:id="rId21"/>
    <p:sldId id="321" r:id="rId22"/>
    <p:sldId id="309" r:id="rId23"/>
    <p:sldId id="335" r:id="rId24"/>
    <p:sldId id="322" r:id="rId25"/>
    <p:sldId id="323" r:id="rId26"/>
    <p:sldId id="324" r:id="rId27"/>
    <p:sldId id="325" r:id="rId28"/>
    <p:sldId id="310" r:id="rId29"/>
    <p:sldId id="326" r:id="rId30"/>
    <p:sldId id="311" r:id="rId31"/>
    <p:sldId id="327" r:id="rId32"/>
    <p:sldId id="328" r:id="rId33"/>
    <p:sldId id="329" r:id="rId34"/>
    <p:sldId id="330" r:id="rId35"/>
    <p:sldId id="332" r:id="rId36"/>
    <p:sldId id="331" r:id="rId37"/>
    <p:sldId id="333" r:id="rId38"/>
    <p:sldId id="334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59A3"/>
    <a:srgbClr val="FF5056"/>
    <a:srgbClr val="00FFF0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1"/>
    <p:restoredTop sz="96382"/>
  </p:normalViewPr>
  <p:slideViewPr>
    <p:cSldViewPr snapToGrid="0">
      <p:cViewPr varScale="1">
        <p:scale>
          <a:sx n="128" d="100"/>
          <a:sy n="128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6F06C-4523-EF03-257E-A0FE3250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25340-DFE9-8592-4914-B81B2937A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42CF30-D0E1-A9AF-2C8E-F9BD163BD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EC412-5DEE-C12E-DA60-0CE8ADBBA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9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A2AD2-E693-91A5-FFEE-E158D114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E395A-CBEB-443A-A83A-02F261B5F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E36E9-7BAD-8CCA-A6BB-49094C8FB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F8FF1-92A2-F2D1-AFF1-14F11D83F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7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CF658-7301-82B6-E905-FF453705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075AE-A13F-0892-EBCB-417132CD9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190D81-A8F1-13B1-8335-37AC90C9E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4079A-84D0-78D5-5B1F-356C556A5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4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4D64F-1CD0-9EFE-61C6-0BCD2030B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E47B8-71D1-F42D-4775-6ECE30F21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21EA6-0ED7-F591-F1EF-70317F00A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DA513-9761-5A5E-7714-4830E57D0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90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85D1D-4F27-1172-A745-F480C9C0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211989-A7D2-A173-CA71-4CF1E467B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5A327-B68B-E1A0-71FC-9201B431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4CA8D-48C5-AE0B-D72E-D7AFAA439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6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D7C2F-6CA4-B128-306F-2BBC9747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34838-C352-EAC2-306F-5AD7BD483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E0B91-6C39-0380-7675-F3F50D96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12A2-6401-3BF5-EBEE-87E278EE1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9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D39D-977C-154C-9BB0-DBD3ED26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B5525-7EA4-1A93-CCFA-5ABA1AF0F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F37F0-39F8-937D-DD85-B6FCD5E7A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70DFF-8343-CB0A-3B2A-325C91663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35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18A38-6022-127D-CA9B-92FFB1B8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13676-9719-D726-4818-400B772FA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DDF1B-B1B0-0FB3-8366-A8CE65785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9D435-6DF5-C7A7-0AD9-A16EAD20A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3920-C6EB-BDC4-AE9A-03322B24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A0159-E76F-8D0C-F42A-35E14311A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7C94C-92BD-4BBD-72B9-5B58250FB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D4580-BFD3-30C3-2FCA-7371150F8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45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B0035-B65D-A8E7-CF32-6AB605C9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A505A-EA9A-46B9-182D-CDE8D4DD4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3631D-7BEE-89A0-A3FD-58F20BE20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BA22B-8431-BD4A-9F23-A04556810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4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86FF-208A-83FE-F897-C9D6BC5A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3DF43-405E-95EB-B9D7-CF1C5D4B8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3A20E-1EC8-922A-6F2D-0A638E423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3B77-EAD6-DD3D-21DA-D94410B8E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1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8A71-372F-C1EB-7153-4D5AEB7F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9B8F3-2A9C-3187-3149-3201FF0D2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925A5-6FAC-7993-9A7E-F4D156377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DFECD-A512-83B7-AF6A-A1B9E5A42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20C1-93FC-59AB-549D-8B2B3463B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22E78-3B4A-355B-67CD-30869B2A1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1638A-DD08-95F1-DCDC-51C803120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F4DF6-BD0C-6105-8232-10ABDEF2F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28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89706-3EA2-9C2E-13B2-A46A048C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25400-44D8-8042-AA17-52AB0E834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026D2-5762-D78A-CEDB-276A1F181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CFA4E-66A5-D731-E860-A367C4099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39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AAD7-C6B7-17B6-428B-E90B9455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99FDA-F297-3773-E5B0-BFA5D51A6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FB906-062C-015C-AE2B-5DA62159C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802F1-EBD6-3704-E953-5B7736540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97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8E7D-807D-0DA2-1B86-799107919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7B085-FF19-78BA-DD7D-3BA2142B7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0E45AB-BF97-2718-7152-9C40FFCCE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7761-CA6F-3DF5-1B84-40A099DFD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52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2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1C9C-3783-8E75-C194-D6BA3D74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2A170-019C-8DA6-3AE2-D442B4531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60010-831C-4B4A-FD9B-9CBFC459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AF12C-B167-5D9A-4103-6448F351A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64F9-4526-8AD6-2F7E-D47DEBC8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79AD2-D774-6AB7-15D9-4642BF597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EF533-2F4B-7E30-8197-1CED0DC39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26122-34B4-8650-02B8-916D0EDCB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9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59D2-B43B-D64F-8516-81613B7F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571B3-EB05-70AC-8061-CBF9B68B2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E47FA-525D-8D6D-F719-0E6C7EC29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6C6D-1F5E-BB72-BBA1-F52DB5C2E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57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81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E13A3-FA41-5283-AD4F-9DD3464B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CDB5E-C7A3-E4E6-C0C4-45F8472F2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01047-49F6-950A-5A9D-6556236D7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CDA67-E20C-13B5-B15D-B920DD45B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95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2A95F-97D1-6D18-A50A-55BB8AE7E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406E6-92FA-14EB-2D5C-553E036B9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EB433-8A95-2082-D81E-529027691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6C98-0744-153D-60F3-37B56994F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3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8F0BB-47E0-AF70-5738-05BE1ED5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C772A-1DF9-AC56-4A52-4F38ABE4B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2BD17-E9F1-C66F-0005-61F46DE9E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0ADEE-07FB-3B4C-93AE-B9CF035BC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9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D6B3-D33C-8BF2-D45E-519C970B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A256B-FB95-2875-A9FA-431D1E0A9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1A119-BB41-592B-2FD4-B84A275D6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DB94-356B-87ED-1DEF-37166EC7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94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03CF-C315-E0DE-AC51-E559E1D1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A812D-7ABC-EEDE-A5DF-10D75E372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D1CC-6629-D9F7-8E3A-F5482B309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7AD4A-E0EA-46B3-8D2D-12D2C96AE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3D1D-DE35-3F17-DAD3-408F3334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4893E-C83E-0A92-E32C-F5A62CEB2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1C001-73D5-8523-4737-2A1805240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7A774-7950-485F-CA51-4E5CAD4E0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45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0379A-BB84-746A-F8E9-630410B0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A564C-9971-D7EF-7EC0-E7B40D443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F124-888F-B8F3-8D24-F8B2BCF6E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41E3A-851D-F039-67B7-EA410E604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96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6875-BA75-7325-D80B-D1890428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F604-CFD8-2215-2184-41873C694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97184-5AF3-CAE7-567A-A0DE33AA2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4B343-7513-9E89-BFD1-E819D143A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3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6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5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7D4-365A-8738-A939-094A6426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122BC-3902-3BBF-D452-8B1AE4E30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F3C03-A4FC-6F70-6093-F99E1742E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B9E4-3239-C811-380E-ADE3D34F7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4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DB83-D350-702B-E237-E6F332BA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9261-7EA1-45B7-7925-B077A407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2F86F-DF1B-3B1A-6746-18D04036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8A4CF-7B64-850D-A30A-5618F4E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1B24B-EFFA-C9F2-65BD-B4AC1C4D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7683"/>
            <a:ext cx="9261764" cy="1808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6D441A-ECCA-7540-70F6-31E995CB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4" y="3595883"/>
            <a:ext cx="10224542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Common Mistakes:</a:t>
            </a:r>
          </a:p>
          <a:p>
            <a:r>
              <a:rPr lang="en-US" sz="2000" dirty="0">
                <a:latin typeface="Avenir Book" panose="02000503020000020003" pitchFamily="2" charset="0"/>
                <a:cs typeface="Poppins" pitchFamily="2" charset="77"/>
              </a:rPr>
              <a:t>Confusing assumption and inductive hypothesis or explaining them in an abstract way</a:t>
            </a:r>
            <a:endParaRPr lang="en-US" sz="2000" b="1" dirty="0">
              <a:solidFill>
                <a:srgbClr val="0070C0"/>
              </a:solidFill>
              <a:latin typeface="Avenir Book" panose="02000503020000020003" pitchFamily="2" charset="0"/>
              <a:cs typeface="Poppins" pitchFamily="2" charset="77"/>
            </a:endParaRPr>
          </a:p>
          <a:p>
            <a:endParaRPr lang="en-US" sz="2000" dirty="0">
              <a:latin typeface="Avenir Book" panose="02000503020000020003" pitchFamily="2" charset="0"/>
              <a:cs typeface="Poppins" pitchFamily="2" charset="77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F62140-92EF-AC27-3D59-0C85B22AB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55528"/>
              </p:ext>
            </p:extLst>
          </p:nvPr>
        </p:nvGraphicFramePr>
        <p:xfrm>
          <a:off x="1337224" y="4482209"/>
          <a:ext cx="9538222" cy="20717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69111">
                  <a:extLst>
                    <a:ext uri="{9D8B030D-6E8A-4147-A177-3AD203B41FA5}">
                      <a16:colId xmlns:a16="http://schemas.microsoft.com/office/drawing/2014/main" val="695803686"/>
                    </a:ext>
                  </a:extLst>
                </a:gridCol>
                <a:gridCol w="4769111">
                  <a:extLst>
                    <a:ext uri="{9D8B030D-6E8A-4147-A177-3AD203B41FA5}">
                      <a16:colId xmlns:a16="http://schemas.microsoft.com/office/drawing/2014/main" val="379593105"/>
                    </a:ext>
                  </a:extLst>
                </a:gridCol>
              </a:tblGrid>
              <a:tr h="4405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Inductive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28366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“if part” of the proof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The claim that the proof statement holds for the premise of the induction rule in the current case</a:t>
                      </a:r>
                      <a:endParaRPr lang="en-US" b="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91495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venir Book" panose="02000503020000020003" pitchFamily="2" charset="0"/>
                          <a:cs typeface="Poppins" pitchFamily="2" charset="77"/>
                        </a:rPr>
                        <a:t>Something you can 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assume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as true at any point in the proof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Holds for the current case only.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9F14E-515A-C426-F0E6-DA8408FD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FCEA-ADF5-83C1-2705-972AD1F6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39BBBF-CA4A-1FAD-9840-E0FE2E91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8CA8D-7AA6-CF3E-1318-B32B83ED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F346404-2702-B012-AE43-E7921B46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4064" y="3595883"/>
                <a:ext cx="10224542" cy="276046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latin typeface="Poppins" pitchFamily="2" charset="77"/>
                    <a:cs typeface="Poppins" pitchFamily="2" charset="77"/>
                  </a:rPr>
                  <a:t>Consider proof statement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𝑿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itchFamily="2" charset="77"/>
                      </a:rPr>
                      <m:t>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𝒀</m:t>
                    </m:r>
                  </m:oMath>
                </a14:m>
                <a:r>
                  <a:rPr lang="en-US" sz="2000" b="1" dirty="0">
                    <a:latin typeface="Poppins" pitchFamily="2" charset="77"/>
                    <a:cs typeface="Poppins" pitchFamily="2" charset="77"/>
                  </a:rPr>
                  <a:t>:</a:t>
                </a:r>
              </a:p>
              <a:p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We can 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𝑋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holds at any point of the proof, it’s the assumption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Suppose we have </a:t>
                </a:r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an inductive rule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𝐷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then in that rule’s case we can assume that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latin typeface="Cambria Math" panose="02040503050406030204" pitchFamily="18" charset="0"/>
                        <a:cs typeface="Poppins" pitchFamily="2" charset="77"/>
                      </a:rPr>
                      <m:t>𝑋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itchFamily="2" charset="77"/>
                      </a:rPr>
                      <m:t>→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cs typeface="Poppins" pitchFamily="2" charset="77"/>
                      </a:rPr>
                      <m:t>𝑌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(the proof statement) holds for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cs typeface="Poppins" pitchFamily="2" charset="77"/>
                      </a:rPr>
                      <m:t>𝐶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; this is the inductive hypothesis</a:t>
                </a:r>
              </a:p>
              <a:p>
                <a:endParaRPr lang="en-US" sz="2000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F346404-2702-B012-AE43-E7921B46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064" y="3595883"/>
                <a:ext cx="10224542" cy="2760467"/>
              </a:xfrm>
              <a:blipFill>
                <a:blip r:embed="rId4"/>
                <a:stretch>
                  <a:fillRect l="-620" t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B3D475-8254-34F0-E1C6-A50C5E64F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09800"/>
              </p:ext>
            </p:extLst>
          </p:nvPr>
        </p:nvGraphicFramePr>
        <p:xfrm>
          <a:off x="994064" y="1431203"/>
          <a:ext cx="9538222" cy="20717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69111">
                  <a:extLst>
                    <a:ext uri="{9D8B030D-6E8A-4147-A177-3AD203B41FA5}">
                      <a16:colId xmlns:a16="http://schemas.microsoft.com/office/drawing/2014/main" val="695803686"/>
                    </a:ext>
                  </a:extLst>
                </a:gridCol>
                <a:gridCol w="4769111">
                  <a:extLst>
                    <a:ext uri="{9D8B030D-6E8A-4147-A177-3AD203B41FA5}">
                      <a16:colId xmlns:a16="http://schemas.microsoft.com/office/drawing/2014/main" val="379593105"/>
                    </a:ext>
                  </a:extLst>
                </a:gridCol>
              </a:tblGrid>
              <a:tr h="4405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Inductive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28366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“if part” of the proof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The claim that the proof statement holds for the premise of the induction rule in the current case</a:t>
                      </a:r>
                      <a:endParaRPr lang="en-US" b="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91495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venir Book" panose="02000503020000020003" pitchFamily="2" charset="0"/>
                          <a:cs typeface="Poppins" pitchFamily="2" charset="77"/>
                        </a:rPr>
                        <a:t>Something you can 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assume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Avenir Book" panose="02000503020000020003" pitchFamily="2" charset="0"/>
                          <a:cs typeface="Poppins" pitchFamily="2" charset="77"/>
                        </a:rPr>
                        <a:t>as true at any point in the proof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Holds for the current case only.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30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934B-9E59-86DF-B8DA-2DB3FFBB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7EDE-696D-4D8A-9D5E-E4F71204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468A30-7B4C-3799-ADB1-664C19CC6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A794-FB84-3A68-C300-795E78E7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D39EC-B72F-2ACE-4E5F-9E5258E5C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5" y="2268495"/>
            <a:ext cx="8315807" cy="3269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E37C44-287D-A302-1499-3F065CD85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1769147"/>
            <a:ext cx="10224542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Example:</a:t>
            </a:r>
            <a:endParaRPr lang="en-US" sz="2000" dirty="0">
              <a:latin typeface="Avenir Book" panose="02000503020000020003" pitchFamily="2" charset="0"/>
              <a:cs typeface="Poppins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D7F539-55A9-AAF7-F842-1056E3790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973" y="2621064"/>
            <a:ext cx="5195340" cy="528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3BFE4-0218-EF59-B877-C0A4A6031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87" y="2621064"/>
            <a:ext cx="546486" cy="4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B9E91-732B-60DC-26A5-33E9FF4A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5782-9FFA-9369-4CF0-1275419C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065C3D5-2BB9-CE79-2D33-DDE68DD1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74089-3F84-D563-4084-55410315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68B1B3-FF7D-2BCD-6A4C-358E23E15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5" y="1769147"/>
            <a:ext cx="10224542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Example:</a:t>
            </a:r>
            <a:endParaRPr lang="en-US" sz="2000" dirty="0">
              <a:latin typeface="Avenir Book" panose="02000503020000020003" pitchFamily="2" charset="0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C8B07-9FF5-B56A-125A-DDAC68AD5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43" y="1769147"/>
            <a:ext cx="8154727" cy="4665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6074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FE8B3-99F7-8698-9128-F6D865B3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5102-59B3-8B9E-27F4-9DA905BB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5A9495-8649-9CCF-22E2-B2592BC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1B8AA-4D21-4886-5E9C-74F17997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DD12-6F71-3CB5-C67A-B24DDF4E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7182"/>
            <a:ext cx="9164444" cy="1789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D72ADDF-646A-C1E9-A56B-D504515A1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4063" y="3595883"/>
                <a:ext cx="10610107" cy="276046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latin typeface="Poppins" pitchFamily="2" charset="77"/>
                    <a:cs typeface="Poppins" pitchFamily="2" charset="77"/>
                  </a:rPr>
                  <a:t>Common Mistake: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Specifying that only the first is invertible because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is not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𝑛𝑎𝑡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it could be anything else which is not list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Not the case because in this deductive system our world only has two cases for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  <a:latin typeface="Avenir Book" panose="02000503020000020003" pitchFamily="2" charset="0"/>
                  <a:cs typeface="Poppins" pitchFamily="2" charset="7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𝐼𝑠𝑁𝑎𝑡</m:t>
                    </m:r>
                  </m:oMath>
                </a14:m>
                <a:r>
                  <a:rPr lang="en-US" sz="2000" dirty="0">
                    <a:solidFill>
                      <a:srgbClr val="9259A3"/>
                    </a:solidFill>
                    <a:latin typeface="Avenir Book" panose="02000503020000020003" pitchFamily="2" charset="0"/>
                    <a:cs typeface="Poppins" pitchFamily="2" charset="77"/>
                  </a:rPr>
                  <a:t> as </a:t>
                </a:r>
                <a:r>
                  <a:rPr lang="en-US" sz="2000" b="1" dirty="0">
                    <a:solidFill>
                      <a:srgbClr val="9259A3"/>
                    </a:solidFill>
                    <a:latin typeface="Avenir Book" panose="02000503020000020003" pitchFamily="2" charset="0"/>
                    <a:cs typeface="Poppins" pitchFamily="2" charset="77"/>
                  </a:rPr>
                  <a:t>true</a:t>
                </a:r>
                <a:r>
                  <a:rPr lang="en-US" sz="2000" dirty="0">
                    <a:solidFill>
                      <a:srgbClr val="9259A3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Avenir Book" panose="02000503020000020003" pitchFamily="2" charset="0"/>
                    <a:cs typeface="Poppins" pitchFamily="2" charset="77"/>
                  </a:rPr>
                  <a:t>if and only if</a:t>
                </a:r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it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𝑛𝑎𝑡</m:t>
                    </m:r>
                  </m:oMath>
                </a14:m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 and has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9259A3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𝐼𝑠𝑁𝑎𝑡</m:t>
                    </m:r>
                  </m:oMath>
                </a14:m>
                <a:r>
                  <a:rPr lang="en-US" sz="2000" dirty="0">
                    <a:solidFill>
                      <a:srgbClr val="9259A3"/>
                    </a:solidFill>
                    <a:latin typeface="Avenir Book" panose="02000503020000020003" pitchFamily="2" charset="0"/>
                    <a:cs typeface="Poppins" pitchFamily="2" charset="77"/>
                  </a:rPr>
                  <a:t> as false </a:t>
                </a:r>
                <a:r>
                  <a:rPr lang="en-US" sz="2000" dirty="0">
                    <a:solidFill>
                      <a:srgbClr val="FF0000"/>
                    </a:solidFill>
                    <a:latin typeface="Avenir Book" panose="02000503020000020003" pitchFamily="2" charset="0"/>
                    <a:cs typeface="Poppins" pitchFamily="2" charset="77"/>
                  </a:rPr>
                  <a:t>if and only if </a:t>
                </a:r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it is </a:t>
                </a:r>
                <a:r>
                  <a:rPr lang="en-US" sz="2000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list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D72ADDF-646A-C1E9-A56B-D504515A1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063" y="3595883"/>
                <a:ext cx="10610107" cy="2760467"/>
              </a:xfrm>
              <a:blipFill>
                <a:blip r:embed="rId5"/>
                <a:stretch>
                  <a:fillRect l="-598" t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6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6F1E4-8B9D-7E96-3305-1CBCE40D8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8528-8DE4-4FA9-6763-16DBD927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189698-F706-2C56-BAA4-4AB354DD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82024-FF92-08EE-F557-BFB77003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35F71-BDB2-CCE6-EBFD-264392A6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7182"/>
            <a:ext cx="9164444" cy="1789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7F3681-C1A2-C066-0775-80F4A1C7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3" y="3595883"/>
            <a:ext cx="10610107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Solution: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Book" panose="02000503020000020003" pitchFamily="2" charset="0"/>
                <a:cs typeface="Poppins" pitchFamily="2" charset="77"/>
              </a:rPr>
              <a:t>Both are invertible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7F72F-DF8B-BA71-119A-1DBD9BF81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43" y="3671122"/>
            <a:ext cx="4078680" cy="2483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D61F4-FB1B-866F-648F-53627C7E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B6C2-D182-F948-CC32-1B0CACE9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BCB31B-B8A3-C8F9-3FE9-CF87C2F5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192D2-3128-8EBF-23AD-1BB4F2C1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DF3AF-020F-3618-7B26-1E43DA93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08" y="1607683"/>
            <a:ext cx="9048036" cy="1766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76022-A0D2-5FF8-088E-873A40A96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3" y="3595883"/>
            <a:ext cx="10610107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Common Mistake: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Book" panose="02000503020000020003" pitchFamily="2" charset="0"/>
                <a:cs typeface="Poppins" pitchFamily="2" charset="77"/>
              </a:rPr>
              <a:t>Specifying that they are not invertible for sharing a common premise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In this case, they may or may not be invertible (revisit in a little)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venir Book" panose="02000503020000020003" pitchFamily="2" charset="0"/>
                <a:cs typeface="Poppins" pitchFamily="2" charset="77"/>
              </a:rPr>
              <a:t>Specifying that both rules are invertible (for axiom its meaningless anyway)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It turns out, we can set the premises in a way that makes the conclusions the same!</a:t>
            </a:r>
          </a:p>
        </p:txBody>
      </p:sp>
    </p:spTree>
    <p:extLst>
      <p:ext uri="{BB962C8B-B14F-4D97-AF65-F5344CB8AC3E}">
        <p14:creationId xmlns:p14="http://schemas.microsoft.com/office/powerpoint/2010/main" val="30713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7E50-4AF1-30C0-D37D-34CF0372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29E8-8356-71E6-311E-A337D9C6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15D64A-CB79-B5E5-51BF-52E446BE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AE5CC-E0A1-053E-0681-31DED3C7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76F5D-776D-0210-A053-618BEDAF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08" y="1607683"/>
            <a:ext cx="9048036" cy="1766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4CD6E8C-81F2-5C9C-E21C-38C169CCB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4063" y="3595883"/>
                <a:ext cx="10610107" cy="276046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It turns out, we can set the premises in a way that makes the conclusions the same!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latin typeface="Avenir Book" panose="02000503020000020003" pitchFamily="2" charset="0"/>
                    <a:cs typeface="Poppins" pitchFamily="2" charset="77"/>
                  </a:rPr>
                  <a:t>Consider if we do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𝒏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𝑺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𝒏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𝒏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sz="2000" b="1" dirty="0">
                    <a:latin typeface="Avenir Book" panose="02000503020000020003" pitchFamily="2" charset="0"/>
                    <a:cs typeface="Poppins" pitchFamily="2" charset="77"/>
                  </a:rPr>
                  <a:t>in the first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𝑺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𝒏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𝒏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𝟐</m:t>
                        </m:r>
                      </m:sub>
                    </m:sSub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𝒏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Avenir Book" panose="02000503020000020003" pitchFamily="2" charset="0"/>
                    <a:cs typeface="Poppins" pitchFamily="2" charset="77"/>
                  </a:rPr>
                  <a:t> </a:t>
                </a:r>
                <a:r>
                  <a:rPr lang="en-US" sz="2000" b="1" dirty="0">
                    <a:latin typeface="Avenir Book" panose="02000503020000020003" pitchFamily="2" charset="0"/>
                    <a:cs typeface="Poppins" pitchFamily="2" charset="77"/>
                  </a:rPr>
                  <a:t>in the second</a:t>
                </a:r>
              </a:p>
              <a:p>
                <a:pPr lvl="1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venir Book" panose="02000503020000020003" pitchFamily="2" charset="0"/>
                    <a:cs typeface="Poppins" pitchFamily="2" charset="77"/>
                  </a:rPr>
                  <a:t>In either case, we get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𝑎𝑑𝑑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𝑆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2</m:t>
                        </m:r>
                      </m:sub>
                    </m:sSub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𝑆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Another way to look at it, If we have</a:t>
                </a:r>
                <a:r>
                  <a:rPr lang="en-US" sz="1800" b="1" dirty="0">
                    <a:solidFill>
                      <a:srgbClr val="002060"/>
                    </a:solidFill>
                    <a:cs typeface="Poppins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𝟓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𝟔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𝟏𝟏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then this is equivalent to </a:t>
                </a:r>
                <a:b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(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𝟒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) 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𝟔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(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𝟏𝟎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+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)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𝟓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(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𝟓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) (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𝟏𝟎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+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)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which go back to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𝟒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𝟔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𝟏𝟎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𝒂𝒅𝒅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𝟓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𝟓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𝟏𝟎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respectively 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4CD6E8C-81F2-5C9C-E21C-38C169CCB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063" y="3595883"/>
                <a:ext cx="10610107" cy="2760467"/>
              </a:xfrm>
              <a:blipFill>
                <a:blip r:embed="rId5"/>
                <a:stretch>
                  <a:fillRect l="-478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68D3-18E4-65E0-F7B5-1864070E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22CE-3FC7-6B59-E62E-E9E89060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A6272F3-6588-D4F0-6127-8A581CE0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D2707-407E-EC7C-ADCE-72DA881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80619-36F0-7BE5-9C4A-67405B6E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13023"/>
            <a:ext cx="9001991" cy="175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6CD4D-98C3-C1F4-9594-AA03B540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372" y="3711490"/>
            <a:ext cx="5004707" cy="2342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F44590-5AE9-D04C-7269-AC8D3A98F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3" y="3595883"/>
            <a:ext cx="10610107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Reminder:</a:t>
            </a:r>
          </a:p>
        </p:txBody>
      </p:sp>
    </p:spTree>
    <p:extLst>
      <p:ext uri="{BB962C8B-B14F-4D97-AF65-F5344CB8AC3E}">
        <p14:creationId xmlns:p14="http://schemas.microsoft.com/office/powerpoint/2010/main" val="349577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9266B-CE75-3B7E-5FAC-ADF2A81B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D860-2BE1-2E7B-70B0-9820F708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B9D8E9-3BEC-8B6E-F5BA-C82A4999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A04384-7B6B-3E7D-E0F8-60406385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1B906-1588-CA22-2121-F844F14B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13023"/>
            <a:ext cx="9001991" cy="175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3669E9-DC2F-EC90-5926-B0367D31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3" y="3595883"/>
            <a:ext cx="10610107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Consider: </a:t>
            </a:r>
            <a:endParaRPr lang="en-US" sz="20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8F6656-B36B-8D74-9AA3-89F977FBE4D0}"/>
                  </a:ext>
                </a:extLst>
              </p:cNvPr>
              <p:cNvSpPr txBox="1"/>
              <p:nvPr/>
            </p:nvSpPr>
            <p:spPr>
              <a:xfrm>
                <a:off x="994063" y="4206883"/>
                <a:ext cx="7356087" cy="1344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⟺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𝑎𝑑𝑑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𝑎𝑑𝑑𝑍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,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𝑎𝑑𝑑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𝑎𝑑𝑑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𝑎𝑑𝑑𝑆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Derive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5 7 12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using only these two rules.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8F6656-B36B-8D74-9AA3-89F977FBE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63" y="4206883"/>
                <a:ext cx="7356087" cy="1344151"/>
              </a:xfrm>
              <a:prstGeom prst="rect">
                <a:avLst/>
              </a:prstGeom>
              <a:blipFill>
                <a:blip r:embed="rId5"/>
                <a:stretch>
                  <a:fillRect l="-862" t="-935"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2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Grading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Note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AI Essay Grading Could Help Overburdened Teachers, But Researchers Say It  Needs More Work | KQED">
            <a:extLst>
              <a:ext uri="{FF2B5EF4-FFF2-40B4-BE49-F238E27FC236}">
                <a16:creationId xmlns:a16="http://schemas.microsoft.com/office/drawing/2014/main" id="{A2FC3E55-8ED8-3554-1932-FE1046E36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68" y="1749976"/>
            <a:ext cx="4953105" cy="3300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D12EF-B11C-E235-0208-FCEAC3BF7A2A}"/>
              </a:ext>
            </a:extLst>
          </p:cNvPr>
          <p:cNvSpPr txBox="1"/>
          <p:nvPr/>
        </p:nvSpPr>
        <p:spPr>
          <a:xfrm>
            <a:off x="529936" y="1749976"/>
            <a:ext cx="6567055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oppins" pitchFamily="2" charset="77"/>
                <a:cs typeface="Poppins" pitchFamily="2" charset="77"/>
              </a:rPr>
              <a:t>It’s to our interest </a:t>
            </a:r>
            <a:r>
              <a:rPr lang="en-US" dirty="0">
                <a:latin typeface="Poppins" pitchFamily="2" charset="77"/>
                <a:cs typeface="Poppins" pitchFamily="2" charset="77"/>
              </a:rPr>
              <a:t>that you all do well in the assignments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Indicates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strong understanding </a:t>
            </a:r>
            <a:r>
              <a:rPr lang="en-US" dirty="0">
                <a:latin typeface="Poppins" pitchFamily="2" charset="77"/>
                <a:cs typeface="Poppins" pitchFamily="2" charset="77"/>
              </a:rPr>
              <a:t>of material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Ensures your course experience is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satisfactory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oppins" pitchFamily="2" charset="77"/>
                <a:cs typeface="Poppins" pitchFamily="2" charset="77"/>
              </a:rPr>
              <a:t>Grading is performed </a:t>
            </a:r>
            <a:r>
              <a:rPr lang="en-US" dirty="0">
                <a:latin typeface="Poppins" pitchFamily="2" charset="77"/>
                <a:cs typeface="Poppins" pitchFamily="2" charset="77"/>
              </a:rPr>
              <a:t>in a systematic way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Never happy to deduct marks from anyone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Still necessary for fairness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Poppins" pitchFamily="2" charset="77"/>
                <a:cs typeface="Poppins" pitchFamily="2" charset="77"/>
              </a:rPr>
              <a:t>You will hopefully do better in future 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15C70-0409-AD12-DEF4-4B8E535A1FB3}"/>
              </a:ext>
            </a:extLst>
          </p:cNvPr>
          <p:cNvSpPr txBox="1"/>
          <p:nvPr/>
        </p:nvSpPr>
        <p:spPr>
          <a:xfrm>
            <a:off x="7261467" y="5593336"/>
            <a:ext cx="467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venir Book" panose="02000503020000020003" pitchFamily="2" charset="0"/>
                <a:cs typeface="Poppins" pitchFamily="2" charset="77"/>
              </a:rPr>
              <a:t>Office hours 8AM-10AM Monday anyone?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F46FF-C979-84D3-BCA2-50B0CAAD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0D49-FB94-1BA3-E41E-11E874B4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7977D6-0109-6AFD-4A1E-779B1C65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D03C1-FF2A-08E2-87DA-DAE4DC7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3616D-6C59-AE87-5F6C-752E17092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13023"/>
            <a:ext cx="9001991" cy="175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4E8AFB-7777-C8F8-9BD7-CEECDC15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3" y="3595883"/>
            <a:ext cx="10610107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Common Mistake:</a:t>
            </a:r>
            <a:endParaRPr lang="en-US" sz="20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A355A5-A2B7-6D19-4D03-72AC00F8D74C}"/>
                  </a:ext>
                </a:extLst>
              </p:cNvPr>
              <p:cNvSpPr txBox="1"/>
              <p:nvPr/>
            </p:nvSpPr>
            <p:spPr>
              <a:xfrm>
                <a:off x="994063" y="4206883"/>
                <a:ext cx="9008581" cy="1902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⟺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,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5,7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5+1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,7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7+1</m:t>
                        </m:r>
                      </m:e>
                    </m:func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How do we fix it so that it works? </a:t>
                </a:r>
                <a:r>
                  <a:rPr lang="en-US" sz="2000" dirty="0"/>
                  <a:t>Hint: we don’t know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is max.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A355A5-A2B7-6D19-4D03-72AC00F8D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63" y="4206883"/>
                <a:ext cx="9008581" cy="1902444"/>
              </a:xfrm>
              <a:prstGeom prst="rect">
                <a:avLst/>
              </a:prstGeom>
              <a:blipFill>
                <a:blip r:embed="rId5"/>
                <a:stretch>
                  <a:fillRect l="-704" t="-3333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10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D15C7-195D-0407-8F63-704035B7F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AB38-8E20-1A6A-B39B-FF19A6FC3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7C073C-56D5-D528-666A-5CB25EEE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BBEEF-C6EF-D071-DDA7-2DB17F16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D2051-0852-D013-0DBC-38D8D174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13023"/>
            <a:ext cx="9001991" cy="175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9B09E-333F-A749-42FE-94FED84EF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3" y="3595883"/>
            <a:ext cx="10610107" cy="27604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Poppins" pitchFamily="2" charset="77"/>
                <a:cs typeface="Poppins" pitchFamily="2" charset="77"/>
              </a:rPr>
              <a:t>Solution:</a:t>
            </a:r>
            <a:endParaRPr lang="en-US" sz="2000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2D84C-1663-7405-BDE0-E3ACF4825CA6}"/>
                  </a:ext>
                </a:extLst>
              </p:cNvPr>
              <p:cNvSpPr txBox="1"/>
              <p:nvPr/>
            </p:nvSpPr>
            <p:spPr>
              <a:xfrm>
                <a:off x="994063" y="4206883"/>
                <a:ext cx="9008581" cy="2210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⟺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,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5,7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5+1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,7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=7+1</m:t>
                        </m:r>
                      </m:e>
                    </m:func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>
                    <a:solidFill>
                      <a:srgbClr val="0070C0"/>
                    </a:solidFill>
                  </a:rPr>
                  <a:t>Need to check it indeed implements max. </a:t>
                </a:r>
                <a:r>
                  <a:rPr lang="en-US" sz="2000" dirty="0"/>
                  <a:t>Can we find max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5,7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with knowledge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 Yes,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=2.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2D84C-1663-7405-BDE0-E3ACF4825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63" y="4206883"/>
                <a:ext cx="9008581" cy="2210220"/>
              </a:xfrm>
              <a:prstGeom prst="rect">
                <a:avLst/>
              </a:prstGeom>
              <a:blipFill>
                <a:blip r:embed="rId5"/>
                <a:stretch>
                  <a:fillRect l="-704" t="-285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EA63B7D-F618-5CF9-E506-77543ECB9895}"/>
              </a:ext>
            </a:extLst>
          </p:cNvPr>
          <p:cNvSpPr txBox="1"/>
          <p:nvPr/>
        </p:nvSpPr>
        <p:spPr>
          <a:xfrm>
            <a:off x="9982200" y="4514451"/>
            <a:ext cx="160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No need for any more rules!</a:t>
            </a:r>
          </a:p>
        </p:txBody>
      </p:sp>
    </p:spTree>
    <p:extLst>
      <p:ext uri="{BB962C8B-B14F-4D97-AF65-F5344CB8AC3E}">
        <p14:creationId xmlns:p14="http://schemas.microsoft.com/office/powerpoint/2010/main" val="5612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B4C1D-BB57-B215-6F47-480133330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2CBA-C4B2-D7E7-7698-10957723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9EEBC3-2322-F7EF-A6F9-F529EA9A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D77CD-E313-CAB1-BB3C-95167047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338B-B4A8-3820-D8B0-08077087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7683"/>
            <a:ext cx="9164444" cy="796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E3C3C-9336-302F-1D01-ABD83337C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2970092"/>
            <a:ext cx="9164443" cy="916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E717F5-7D93-27A7-34B8-9B79F3449F1D}"/>
                  </a:ext>
                </a:extLst>
              </p:cNvPr>
              <p:cNvSpPr txBox="1"/>
              <p:nvPr/>
            </p:nvSpPr>
            <p:spPr>
              <a:xfrm>
                <a:off x="986480" y="4157518"/>
                <a:ext cx="10219040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Poppins" pitchFamily="2" charset="77"/>
                    <a:cs typeface="Poppins" pitchFamily="2" charset="77"/>
                  </a:rPr>
                  <a:t>Need to add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to the definition (</a:t>
                </a:r>
                <a:r>
                  <a:rPr lang="en-US" sz="2000" dirty="0">
                    <a:latin typeface="Poppins" pitchFamily="2" charset="77"/>
                    <a:cs typeface="Poppins" pitchFamily="2" charset="77"/>
                  </a:rPr>
                  <a:t>because no other way to get there).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E717F5-7D93-27A7-34B8-9B79F3449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80" y="4157518"/>
                <a:ext cx="10219040" cy="573427"/>
              </a:xfrm>
              <a:prstGeom prst="rect">
                <a:avLst/>
              </a:prstGeom>
              <a:blipFill>
                <a:blip r:embed="rId6"/>
                <a:stretch>
                  <a:fillRect l="-62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52F5587-1CBE-19AB-7375-657132A3B016}"/>
              </a:ext>
            </a:extLst>
          </p:cNvPr>
          <p:cNvSpPr txBox="1"/>
          <p:nvPr/>
        </p:nvSpPr>
        <p:spPr>
          <a:xfrm>
            <a:off x="986480" y="2445088"/>
            <a:ext cx="1021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oppins" pitchFamily="2" charset="77"/>
                <a:cs typeface="Poppins" pitchFamily="2" charset="77"/>
              </a:rPr>
              <a:t>By </a:t>
            </a:r>
            <a:r>
              <a:rPr lang="en-US" sz="20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induction on the derivation of max 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(need a </a:t>
            </a:r>
            <a:r>
              <a:rPr lang="en-US" sz="20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case for each rule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) </a:t>
            </a:r>
            <a:endParaRPr lang="en-US" sz="2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5B6C2F-0229-AF95-AB76-1E876394D78F}"/>
                  </a:ext>
                </a:extLst>
              </p:cNvPr>
              <p:cNvSpPr txBox="1"/>
              <p:nvPr/>
            </p:nvSpPr>
            <p:spPr>
              <a:xfrm>
                <a:off x="7819095" y="3144865"/>
                <a:ext cx="2127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venir Book" panose="02000503020000020003" pitchFamily="2" charset="0"/>
                    <a:cs typeface="Poppins" pitchFamily="2" charset="77"/>
                  </a:rPr>
                  <a:t>By matching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𝑍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𝑛</m:t>
                    </m:r>
                  </m:oMath>
                </a14:m>
                <a:endParaRPr lang="en-US" sz="1600" dirty="0">
                  <a:solidFill>
                    <a:srgbClr val="FF0000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5B6C2F-0229-AF95-AB76-1E876394D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095" y="3144865"/>
                <a:ext cx="2127738" cy="584775"/>
              </a:xfrm>
              <a:prstGeom prst="rect">
                <a:avLst/>
              </a:prstGeom>
              <a:blipFill>
                <a:blip r:embed="rId8"/>
                <a:stretch>
                  <a:fillRect l="-177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7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1EBD-12E1-1980-CBE8-5AD4F89B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9C02-4640-4418-C67B-5E2963C3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7445492-7F86-A15D-5655-2D8181C1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C7F55-EA7D-8FF7-7A7D-1BF69A44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FFB81-CF11-5AAE-7386-F7CB52A2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7683"/>
            <a:ext cx="9164444" cy="796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B7C7C-1B47-B5FA-76FF-1B81B539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2970092"/>
            <a:ext cx="9164443" cy="916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47B60-CA36-275A-B7E7-AA8AFA5D852C}"/>
                  </a:ext>
                </a:extLst>
              </p:cNvPr>
              <p:cNvSpPr txBox="1"/>
              <p:nvPr/>
            </p:nvSpPr>
            <p:spPr>
              <a:xfrm>
                <a:off x="986480" y="4157518"/>
                <a:ext cx="10219040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Poppins" pitchFamily="2" charset="77"/>
                    <a:cs typeface="Poppins" pitchFamily="2" charset="77"/>
                  </a:rPr>
                  <a:t>Need to add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to the definition (</a:t>
                </a:r>
                <a:r>
                  <a:rPr lang="en-US" sz="2000" dirty="0">
                    <a:latin typeface="Poppins" pitchFamily="2" charset="77"/>
                    <a:cs typeface="Poppins" pitchFamily="2" charset="77"/>
                  </a:rPr>
                  <a:t>because no other way to get there).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47B60-CA36-275A-B7E7-AA8AFA5D8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80" y="4157518"/>
                <a:ext cx="10219040" cy="573427"/>
              </a:xfrm>
              <a:prstGeom prst="rect">
                <a:avLst/>
              </a:prstGeom>
              <a:blipFill>
                <a:blip r:embed="rId6"/>
                <a:stretch>
                  <a:fillRect l="-62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7EBAA50-AB93-B402-8DA7-DB6E053DCD4F}"/>
              </a:ext>
            </a:extLst>
          </p:cNvPr>
          <p:cNvSpPr txBox="1"/>
          <p:nvPr/>
        </p:nvSpPr>
        <p:spPr>
          <a:xfrm>
            <a:off x="986480" y="2445088"/>
            <a:ext cx="1021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oppins" pitchFamily="2" charset="77"/>
                <a:cs typeface="Poppins" pitchFamily="2" charset="77"/>
              </a:rPr>
              <a:t>By </a:t>
            </a:r>
            <a:r>
              <a:rPr lang="en-US" sz="20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induction on the derivation of max 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(need a </a:t>
            </a:r>
            <a:r>
              <a:rPr lang="en-US" sz="20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case for each rule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) </a:t>
            </a:r>
            <a:endParaRPr lang="en-US" sz="2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B7E5B1-57E7-5F80-E4EC-FFF3DE2D7AC5}"/>
                  </a:ext>
                </a:extLst>
              </p:cNvPr>
              <p:cNvSpPr txBox="1"/>
              <p:nvPr/>
            </p:nvSpPr>
            <p:spPr>
              <a:xfrm>
                <a:off x="7819095" y="3144865"/>
                <a:ext cx="21277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venir Book" panose="02000503020000020003" pitchFamily="2" charset="0"/>
                    <a:cs typeface="Poppins" pitchFamily="2" charset="77"/>
                  </a:rPr>
                  <a:t>By matching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𝑍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Poppins" pitchFamily="2" charset="77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Poppins" pitchFamily="2" charset="77"/>
                      </a:rPr>
                      <m:t>𝑛</m:t>
                    </m:r>
                  </m:oMath>
                </a14:m>
                <a:endParaRPr lang="en-US" sz="1600" dirty="0">
                  <a:solidFill>
                    <a:srgbClr val="FF0000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B7E5B1-57E7-5F80-E4EC-FFF3DE2D7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095" y="3144865"/>
                <a:ext cx="2127738" cy="584775"/>
              </a:xfrm>
              <a:prstGeom prst="rect">
                <a:avLst/>
              </a:prstGeom>
              <a:blipFill>
                <a:blip r:embed="rId7"/>
                <a:stretch>
                  <a:fillRect l="-177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F4DF59-050E-7F2D-91BF-44FB85C9E2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1507"/>
          <a:stretch/>
        </p:blipFill>
        <p:spPr>
          <a:xfrm>
            <a:off x="838197" y="4987446"/>
            <a:ext cx="9164442" cy="54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0CB804-8855-4BD4-2EBC-903A2555E86F}"/>
              </a:ext>
            </a:extLst>
          </p:cNvPr>
          <p:cNvSpPr txBox="1"/>
          <p:nvPr/>
        </p:nvSpPr>
        <p:spPr>
          <a:xfrm>
            <a:off x="986480" y="5598689"/>
            <a:ext cx="1021904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" pitchFamily="2" charset="77"/>
                <a:cs typeface="Poppins" pitchFamily="2" charset="77"/>
              </a:rPr>
              <a:t>Now we need to make another proof case for the new axiom. It’s symmetric to this case.</a:t>
            </a:r>
          </a:p>
        </p:txBody>
      </p:sp>
    </p:spTree>
    <p:extLst>
      <p:ext uri="{BB962C8B-B14F-4D97-AF65-F5344CB8AC3E}">
        <p14:creationId xmlns:p14="http://schemas.microsoft.com/office/powerpoint/2010/main" val="125954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0F3B-2C9C-D1E4-6EA1-11C3BE30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46C-32C4-6310-F8DB-E43E4B3E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8AE295-F6B9-85C3-BD76-E0236EAF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85602-809C-157B-ED1F-CF768E85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08454-3007-E3E0-6558-348D08C26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07683"/>
            <a:ext cx="9164444" cy="796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4DA9BE-AC3E-3FE0-6C00-4AF47165E08D}"/>
              </a:ext>
            </a:extLst>
          </p:cNvPr>
          <p:cNvSpPr txBox="1"/>
          <p:nvPr/>
        </p:nvSpPr>
        <p:spPr>
          <a:xfrm>
            <a:off x="986480" y="2445088"/>
            <a:ext cx="1021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oppins" pitchFamily="2" charset="77"/>
                <a:cs typeface="Poppins" pitchFamily="2" charset="77"/>
              </a:rPr>
              <a:t>By </a:t>
            </a:r>
            <a:r>
              <a:rPr lang="en-US" sz="20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induction on the derivation of max 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(need a </a:t>
            </a:r>
            <a:r>
              <a:rPr lang="en-US" sz="200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case for each rule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) </a:t>
            </a:r>
            <a:endParaRPr lang="en-US" sz="2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D55D60-DEFF-8DBC-226F-764F5258B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136093"/>
            <a:ext cx="9164443" cy="2261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920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2105-6F7D-5567-CEA1-B3DCB65E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760F-0056-8C42-1C24-151028FB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8F8E15F-0ECD-ADC6-79F5-0A31FB14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9B990-A574-36EC-9F0F-1A055001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6C9800B-409F-53C3-FFBB-35A4CF0D7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7862"/>
                <a:ext cx="10515600" cy="415307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b="1" dirty="0">
                    <a:latin typeface="Poppins" pitchFamily="2" charset="77"/>
                    <a:cs typeface="Poppins" pitchFamily="2" charset="77"/>
                  </a:rPr>
                  <a:t>Consider proof statement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itchFamily="2" charset="77"/>
                      </a:rPr>
                      <m:t>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𝒀</m:t>
                    </m:r>
                  </m:oMath>
                </a14:m>
                <a:r>
                  <a:rPr lang="en-US" sz="1800" b="1" dirty="0">
                    <a:latin typeface="Poppins" pitchFamily="2" charset="77"/>
                    <a:cs typeface="Poppins" pitchFamily="2" charset="77"/>
                  </a:rPr>
                  <a:t>:</a:t>
                </a:r>
              </a:p>
              <a:p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We can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𝑋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holds at any point of the proof, </a:t>
                </a:r>
                <a:r>
                  <a:rPr lang="en-US" sz="1800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it’s the assumption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rgbClr val="0070C0"/>
                    </a:solidFill>
                    <a:latin typeface="Avenir Book" panose="02000503020000020003" pitchFamily="2" charset="0"/>
                    <a:cs typeface="Poppins" pitchFamily="2" charset="77"/>
                  </a:rPr>
                  <a:t>Suppose we have </a:t>
                </a:r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an inductive rule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Poppins" pitchFamily="2" charset="77"/>
                      </a:rPr>
                      <m:t>𝐷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then in that rule’s case we can assume that </a:t>
                </a:r>
                <a14:m>
                  <m:oMath xmlns:m="http://schemas.openxmlformats.org/officeDocument/2006/math">
                    <m:r>
                      <a:rPr lang="en-US" sz="1800" b="0" i="1" dirty="0">
                        <a:latin typeface="Cambria Math" panose="02040503050406030204" pitchFamily="18" charset="0"/>
                        <a:cs typeface="Poppins" pitchFamily="2" charset="77"/>
                      </a:rPr>
                      <m:t>𝑋</m:t>
                    </m:r>
                    <m:r>
                      <a:rPr lang="en-US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itchFamily="2" charset="77"/>
                      </a:rPr>
                      <m:t>→</m:t>
                    </m:r>
                    <m:r>
                      <a:rPr lang="en-US" sz="1800" b="0" i="1" dirty="0">
                        <a:latin typeface="Cambria Math" panose="02040503050406030204" pitchFamily="18" charset="0"/>
                        <a:cs typeface="Poppins" pitchFamily="2" charset="77"/>
                      </a:rPr>
                      <m:t>𝑌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 (the proof statement) holds for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cs typeface="Poppins" pitchFamily="2" charset="77"/>
                      </a:rPr>
                      <m:t>𝐶</m:t>
                    </m:r>
                  </m:oMath>
                </a14:m>
                <a:r>
                  <a:rPr lang="en-US" sz="1800" dirty="0">
                    <a:latin typeface="Avenir Book" panose="02000503020000020003" pitchFamily="2" charset="0"/>
                    <a:cs typeface="Poppins" pitchFamily="2" charset="77"/>
                  </a:rPr>
                  <a:t>; this is </a:t>
                </a:r>
                <a:r>
                  <a:rPr lang="en-US" sz="1800" dirty="0">
                    <a:solidFill>
                      <a:srgbClr val="FF0000"/>
                    </a:solidFill>
                    <a:latin typeface="Avenir Book" panose="02000503020000020003" pitchFamily="2" charset="0"/>
                    <a:cs typeface="Poppins" pitchFamily="2" charset="77"/>
                  </a:rPr>
                  <a:t>the inductive hypothesis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latin typeface="Avenir Book" panose="02000503020000020003" pitchFamily="2" charset="0"/>
                    <a:cs typeface="Poppins" pitchFamily="2" charset="77"/>
                  </a:rPr>
                  <a:t>When dealing with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cs typeface="Poppins" pitchFamily="2" charset="77"/>
                      </a:rPr>
                      <m:t>𝑪</m:t>
                    </m:r>
                    <m:r>
                      <a:rPr lang="en-US" sz="1800" b="1" i="1">
                        <a:latin typeface="Cambria Math" panose="02040503050406030204" pitchFamily="18" charset="0"/>
                        <a:cs typeface="Poppins" pitchFamily="2" charset="77"/>
                      </a:rPr>
                      <m:t>/</m:t>
                    </m:r>
                    <m:r>
                      <a:rPr lang="en-US" sz="1800" b="1" i="1">
                        <a:latin typeface="Cambria Math" panose="02040503050406030204" pitchFamily="18" charset="0"/>
                        <a:cs typeface="Poppins" pitchFamily="2" charset="77"/>
                      </a:rPr>
                      <m:t>𝑫</m:t>
                    </m:r>
                  </m:oMath>
                </a14:m>
                <a:r>
                  <a:rPr lang="en-US" sz="1800" b="1" dirty="0">
                    <a:latin typeface="Avenir Book" panose="02000503020000020003" pitchFamily="2" charset="0"/>
                    <a:cs typeface="Poppins" pitchFamily="2" charset="77"/>
                  </a:rPr>
                  <a:t> our target to prove is that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  <a:cs typeface="Poppins" pitchFamily="2" charset="77"/>
                      </a:rPr>
                      <m:t>𝑿</m:t>
                    </m:r>
                    <m:r>
                      <a:rPr lang="en-US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itchFamily="2" charset="77"/>
                      </a:rPr>
                      <m:t>→</m:t>
                    </m:r>
                    <m:r>
                      <a:rPr lang="en-US" sz="1800" b="1" i="1" dirty="0">
                        <a:latin typeface="Cambria Math" panose="02040503050406030204" pitchFamily="18" charset="0"/>
                        <a:cs typeface="Poppins" pitchFamily="2" charset="77"/>
                      </a:rPr>
                      <m:t>𝒀</m:t>
                    </m:r>
                  </m:oMath>
                </a14:m>
                <a:r>
                  <a:rPr lang="en-US" sz="1800" b="1" dirty="0">
                    <a:latin typeface="Avenir Book" panose="02000503020000020003" pitchFamily="2" charset="0"/>
                    <a:cs typeface="Poppins" pitchFamily="2" charset="77"/>
                  </a:rPr>
                  <a:t> holds for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cs typeface="Poppins" pitchFamily="2" charset="77"/>
                      </a:rPr>
                      <m:t>𝑫</m:t>
                    </m:r>
                  </m:oMath>
                </a14:m>
                <a:r>
                  <a:rPr lang="en-US" sz="1800" b="1" dirty="0">
                    <a:latin typeface="Avenir Book" panose="02000503020000020003" pitchFamily="2" charset="0"/>
                    <a:cs typeface="Poppins" pitchFamily="2" charset="77"/>
                  </a:rPr>
                  <a:t> (i.e., when matched to it)</a:t>
                </a:r>
              </a:p>
              <a:p>
                <a:endParaRPr lang="en-US" sz="1800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6C9800B-409F-53C3-FFBB-35A4CF0D7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7862"/>
                <a:ext cx="10515600" cy="4153071"/>
              </a:xfrm>
              <a:blipFill>
                <a:blip r:embed="rId4"/>
                <a:stretch>
                  <a:fillRect l="-603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0F3336-7270-1814-1654-221382CC6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09298"/>
            <a:ext cx="9199757" cy="2270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FDB0E-EE2F-6287-3204-04C086BC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45" b="19553"/>
          <a:stretch/>
        </p:blipFill>
        <p:spPr>
          <a:xfrm>
            <a:off x="817756" y="1315596"/>
            <a:ext cx="9164444" cy="430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3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20EA-F9A3-3975-BDE4-380F1E0E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25E3-6911-DF36-FF39-6A354E9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7C14FA-1945-5242-2768-96B3174E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BCCD4-4CED-21B8-43C8-FF0C0FF5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C97153-B492-AC6C-F19D-C95C5E117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862"/>
            <a:ext cx="10515600" cy="41530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Poppins" pitchFamily="2" charset="77"/>
                <a:cs typeface="Poppins" pitchFamily="2" charset="77"/>
              </a:rPr>
              <a:t>Common Mistakes</a:t>
            </a:r>
          </a:p>
          <a:p>
            <a:endParaRPr lang="en-US" sz="1800" dirty="0">
              <a:latin typeface="Avenir Book" panose="02000503020000020003" pitchFamily="2" charset="0"/>
              <a:cs typeface="Poppi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CA16A-3710-311C-EC71-3B5D63D9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345" b="19553"/>
          <a:stretch/>
        </p:blipFill>
        <p:spPr>
          <a:xfrm>
            <a:off x="817756" y="1315596"/>
            <a:ext cx="9164444" cy="430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9757E7-2546-1E20-851E-E0B535965683}"/>
              </a:ext>
            </a:extLst>
          </p:cNvPr>
          <p:cNvSpPr/>
          <p:nvPr/>
        </p:nvSpPr>
        <p:spPr>
          <a:xfrm>
            <a:off x="956932" y="2206381"/>
            <a:ext cx="2946853" cy="2808119"/>
          </a:xfrm>
          <a:prstGeom prst="ellipse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Book" panose="02000503020000020003" pitchFamily="2" charset="0"/>
                <a:cs typeface="Poppins" pitchFamily="2" charset="77"/>
              </a:rPr>
              <a:t>Not complying with lecture layout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0B30FD-CA7C-6A7E-B14C-FE88FEA3968C}"/>
              </a:ext>
            </a:extLst>
          </p:cNvPr>
          <p:cNvSpPr/>
          <p:nvPr/>
        </p:nvSpPr>
        <p:spPr>
          <a:xfrm>
            <a:off x="4754981" y="2698423"/>
            <a:ext cx="1858787" cy="1767742"/>
          </a:xfrm>
          <a:prstGeom prst="ellipse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cs typeface="Poppins" pitchFamily="2" charset="77"/>
              </a:rPr>
              <a:t>Not writing proof for each case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954518-A457-9236-066C-E5C0604B43DE}"/>
              </a:ext>
            </a:extLst>
          </p:cNvPr>
          <p:cNvSpPr/>
          <p:nvPr/>
        </p:nvSpPr>
        <p:spPr>
          <a:xfrm>
            <a:off x="7464964" y="3182582"/>
            <a:ext cx="1335341" cy="1283583"/>
          </a:xfrm>
          <a:prstGeom prst="ellipse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Missing need to proof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941496-4F28-210D-F42A-0B32F2639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32" y="5217208"/>
            <a:ext cx="9454886" cy="11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animBg="1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384BEF"/>
                </a:solidFill>
                <a:latin typeface="Poppins" pitchFamily="2" charset="77"/>
                <a:cs typeface="Poppins" pitchFamily="2" charset="77"/>
              </a:rPr>
              <a:t>BRAIN TEASER</a:t>
            </a:r>
            <a:endParaRPr lang="en-US" b="1" dirty="0">
              <a:solidFill>
                <a:srgbClr val="384BE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CC805-9B55-2851-3594-19AF7BAC2A9B}"/>
              </a:ext>
            </a:extLst>
          </p:cNvPr>
          <p:cNvSpPr txBox="1"/>
          <p:nvPr/>
        </p:nvSpPr>
        <p:spPr>
          <a:xfrm>
            <a:off x="6456784" y="3685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Brain Icon Vector (EPS, SVG, PNG Transparent) | OnlyGFX.com">
            <a:extLst>
              <a:ext uri="{FF2B5EF4-FFF2-40B4-BE49-F238E27FC236}">
                <a16:creationId xmlns:a16="http://schemas.microsoft.com/office/drawing/2014/main" id="{5A6E6150-7D43-246F-C74E-0A4893B8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197" y="365125"/>
            <a:ext cx="1597667" cy="12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301F87C-59C9-BE85-03AD-60856D00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A man is looking at a photograph of someone. 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His friend asks who it is. 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The man replies, “Brothers and sisters, I have none.”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444444"/>
                    </a:solidFill>
                    <a:latin typeface="Montserrat" pitchFamily="2" charset="77"/>
                  </a:rPr>
                  <a:t>He continues</a:t>
                </a:r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 “But that man’s father is my father’s son.” 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Who was in the photograph?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444444"/>
                    </a:solidFill>
                    <a:latin typeface="Montserrat" pitchFamily="2" charset="77"/>
                  </a:rPr>
                  <a:t>The father of the man in the photograph is the son of my father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The father of the man in the photograph is me (axiom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𝑁𝑂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𝑆𝐼𝐵𝐿𝐼𝑁𝐺𝑆</m:t>
                        </m:r>
                      </m:den>
                    </m:f>
                  </m:oMath>
                </a14:m>
                <a:r>
                  <a:rPr lang="en-US" sz="1800" b="0" i="0" dirty="0">
                    <a:solidFill>
                      <a:srgbClr val="444444"/>
                    </a:solidFill>
                    <a:effectLst/>
                    <a:latin typeface="Montserrat" pitchFamily="2" charset="77"/>
                  </a:rPr>
                  <a:t> )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b="0" i="0" dirty="0">
                    <a:effectLst/>
                    <a:latin typeface="Montserrat" pitchFamily="2" charset="77"/>
                  </a:rPr>
                  <a:t>It is my son (by induction rule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𝐹𝑎𝑡h𝑒𝑟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𝑆𝑂𝑁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sz="1800" b="0" i="0" dirty="0">
                    <a:effectLst/>
                    <a:latin typeface="Montserrat" pitchFamily="2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301F87C-59C9-BE85-03AD-60856D00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Dad - Free people icons">
            <a:extLst>
              <a:ext uri="{FF2B5EF4-FFF2-40B4-BE49-F238E27FC236}">
                <a16:creationId xmlns:a16="http://schemas.microsoft.com/office/drawing/2014/main" id="{43BE7FC3-1C93-DCCF-73EC-2ADC56AC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73" y="1995054"/>
            <a:ext cx="2347191" cy="23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4460-168F-6A62-7F50-ACB1BF20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7A7-0190-DB7D-C3E1-A0952501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30A23C-CB31-BFB5-024E-B14E1477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E03D1-C315-D499-698C-1744B0BF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4A373-2336-5F99-86AC-49E5AA8A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5759"/>
            <a:ext cx="8846127" cy="141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D8A0A8-7215-5297-7EC7-E26AF3B23908}"/>
                  </a:ext>
                </a:extLst>
              </p:cNvPr>
              <p:cNvSpPr txBox="1"/>
              <p:nvPr/>
            </p:nvSpPr>
            <p:spPr>
              <a:xfrm>
                <a:off x="2050056" y="3398918"/>
                <a:ext cx="7932144" cy="854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⟺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𝐿𝑁𝑖𝑙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,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𝐿𝐶𝑜𝑛𝑠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D8A0A8-7215-5297-7EC7-E26AF3B2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56" y="3398918"/>
                <a:ext cx="7932144" cy="854016"/>
              </a:xfrm>
              <a:prstGeom prst="rect">
                <a:avLst/>
              </a:prstGeom>
              <a:blipFill>
                <a:blip r:embed="rId5"/>
                <a:stretch>
                  <a:fillRect t="-2899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A3E5ACC-AAD6-2D0D-B7C6-AAA2ED9B5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209610"/>
                  </p:ext>
                </p:extLst>
              </p:nvPr>
            </p:nvGraphicFramePr>
            <p:xfrm>
              <a:off x="2137512" y="4780724"/>
              <a:ext cx="9216288" cy="983033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4348596">
                      <a:extLst>
                        <a:ext uri="{9D8B030D-6E8A-4147-A177-3AD203B41FA5}">
                          <a16:colId xmlns:a16="http://schemas.microsoft.com/office/drawing/2014/main" val="602913558"/>
                        </a:ext>
                      </a:extLst>
                    </a:gridCol>
                    <a:gridCol w="4867692">
                      <a:extLst>
                        <a:ext uri="{9D8B030D-6E8A-4147-A177-3AD203B41FA5}">
                          <a16:colId xmlns:a16="http://schemas.microsoft.com/office/drawing/2014/main" val="503222545"/>
                        </a:ext>
                      </a:extLst>
                    </a:gridCol>
                  </a:tblGrid>
                  <a:tr h="9830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Length of empty list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) is zero</a:t>
                          </a:r>
                          <a:endParaRPr lang="en-US" sz="18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If the </a:t>
                          </a:r>
                          <a:r>
                            <a:rPr lang="en-US" sz="1800" b="1" dirty="0">
                              <a:solidFill>
                                <a:srgbClr val="00FFF0"/>
                              </a:solidFill>
                              <a:effectLst/>
                            </a:rPr>
                            <a:t>length of list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oMath>
                          </a14:m>
                          <a:r>
                            <a:rPr lang="en-US" sz="1800" b="1" dirty="0">
                              <a:solidFill>
                                <a:srgbClr val="00FFF0"/>
                              </a:solidFill>
                              <a:effectLst/>
                            </a:rPr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sz="1800" b="1" dirty="0">
                              <a:solidFill>
                                <a:srgbClr val="00FFF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dirty="0">
                              <a:effectLst/>
                            </a:rPr>
                            <a:t>then the </a:t>
                          </a:r>
                          <a:r>
                            <a:rPr lang="en-US" sz="1800" dirty="0">
                              <a:solidFill>
                                <a:srgbClr val="00FFF0"/>
                              </a:solidFill>
                              <a:effectLst/>
                            </a:rPr>
                            <a:t>length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solidFill>
                                <a:srgbClr val="00FFF0"/>
                              </a:solidFill>
                              <a:effectLst/>
                            </a:rPr>
                            <a:t>::list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endParaRPr lang="en-US" sz="18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18819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A3E5ACC-AAD6-2D0D-B7C6-AAA2ED9B5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209610"/>
                  </p:ext>
                </p:extLst>
              </p:nvPr>
            </p:nvGraphicFramePr>
            <p:xfrm>
              <a:off x="2137512" y="4780724"/>
              <a:ext cx="9216288" cy="983033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4348596">
                      <a:extLst>
                        <a:ext uri="{9D8B030D-6E8A-4147-A177-3AD203B41FA5}">
                          <a16:colId xmlns:a16="http://schemas.microsoft.com/office/drawing/2014/main" val="602913558"/>
                        </a:ext>
                      </a:extLst>
                    </a:gridCol>
                    <a:gridCol w="4867692">
                      <a:extLst>
                        <a:ext uri="{9D8B030D-6E8A-4147-A177-3AD203B41FA5}">
                          <a16:colId xmlns:a16="http://schemas.microsoft.com/office/drawing/2014/main" val="503222545"/>
                        </a:ext>
                      </a:extLst>
                    </a:gridCol>
                  </a:tblGrid>
                  <a:tr h="983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292" t="-1282" r="-112536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89817" t="-1282" r="-78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8195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814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3D46-8F98-FA1D-19EA-B52D4BC2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DB3-80A3-00A8-E423-D6203472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43976C9-026A-BA0D-75D3-3113CC27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63FDD-3C7A-D4C7-2803-461DA3CB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59B2A-64AD-D5F3-B89E-E56F599F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5759"/>
            <a:ext cx="8846127" cy="141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F20139F-1E18-7029-8527-24D5F0FBA3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3297335"/>
                  </p:ext>
                </p:extLst>
              </p:nvPr>
            </p:nvGraphicFramePr>
            <p:xfrm>
              <a:off x="1168026" y="4298306"/>
              <a:ext cx="10289515" cy="2179329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4854985">
                      <a:extLst>
                        <a:ext uri="{9D8B030D-6E8A-4147-A177-3AD203B41FA5}">
                          <a16:colId xmlns:a16="http://schemas.microsoft.com/office/drawing/2014/main" val="602913558"/>
                        </a:ext>
                      </a:extLst>
                    </a:gridCol>
                    <a:gridCol w="5434530">
                      <a:extLst>
                        <a:ext uri="{9D8B030D-6E8A-4147-A177-3AD203B41FA5}">
                          <a16:colId xmlns:a16="http://schemas.microsoft.com/office/drawing/2014/main" val="503222545"/>
                        </a:ext>
                      </a:extLst>
                    </a:gridCol>
                  </a:tblGrid>
                  <a:tr h="21793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3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b="1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𝑎𝑝𝑝𝑒𝑛𝑑</m:t>
                              </m:r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by natural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::</m:t>
                              </m:r>
                              <m:r>
                                <a:rPr lang="en-US" sz="1800" b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 </a:t>
                          </a:r>
                          <a:r>
                            <a:rPr lang="en-US" b="0" dirty="0">
                              <a:effectLst/>
                            </a:rPr>
                            <a:t>(behaves</a:t>
                          </a:r>
                          <a:r>
                            <a:rPr lang="en-US" b="0" baseline="0" dirty="0">
                              <a:effectLst/>
                            </a:rPr>
                            <a:t> just like cons over empty lists)</a:t>
                          </a:r>
                          <a:endParaRPr lang="en-US" sz="18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Suppose we </a:t>
                          </a:r>
                          <a:r>
                            <a:rPr lang="en-US" sz="1600" b="1" kern="1200" dirty="0">
                              <a:solidFill>
                                <a:srgbClr val="00FFF0"/>
                              </a:solidFill>
                              <a:effectLst/>
                            </a:rPr>
                            <a:t>append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kern="120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20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sz="1600" b="1" kern="120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𝒐𝒏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𝒍𝒊𝒔𝒕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𝒕𝒐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𝒈𝒆𝒕</m:t>
                              </m:r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1" i="1" kern="120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kern="120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sz="1600" b="1" kern="120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effectLst/>
                          </a:endParaRPr>
                        </a:p>
                        <a:p>
                          <a:endParaRPr lang="en-US" sz="16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If we </a:t>
                          </a:r>
                          <a:r>
                            <a:rPr lang="en-US" sz="1600" b="1" kern="1200" dirty="0">
                              <a:solidFill>
                                <a:srgbClr val="00FFF0"/>
                              </a:solidFill>
                              <a:effectLst/>
                            </a:rPr>
                            <a:t>repeat the operation on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200" smtClean="0">
                                  <a:solidFill>
                                    <a:srgbClr val="00FFF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rgbClr val="00FFF0"/>
                              </a:solidFill>
                              <a:effectLst/>
                            </a:rPr>
                            <a:t> but</a:t>
                          </a:r>
                          <a:r>
                            <a:rPr lang="en-US" sz="1600" baseline="0" dirty="0">
                              <a:solidFill>
                                <a:srgbClr val="00FFF0"/>
                              </a:solidFill>
                              <a:effectLst/>
                            </a:rPr>
                            <a:t> first concatenating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baseline="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baseline="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sz="1600" b="1" baseline="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solidFill>
                                <a:srgbClr val="00FFF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600" dirty="0">
                              <a:effectLst/>
                            </a:rPr>
                            <a:t>then we get the </a:t>
                          </a:r>
                          <a:r>
                            <a:rPr lang="en-US" sz="1600" dirty="0">
                              <a:solidFill>
                                <a:srgbClr val="00FFF0"/>
                              </a:solidFill>
                              <a:effectLst/>
                            </a:rPr>
                            <a:t>same result</a:t>
                          </a:r>
                          <a:r>
                            <a:rPr lang="en-US" sz="1600" baseline="0" dirty="0">
                              <a:solidFill>
                                <a:srgbClr val="00FFF0"/>
                              </a:solidFill>
                              <a:effectLst/>
                            </a:rPr>
                            <a:t> but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baseline="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baseline="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sz="1600" b="1" baseline="0" smtClean="0">
                                      <a:solidFill>
                                        <a:srgbClr val="00FF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solidFill>
                                <a:srgbClr val="00FFF0"/>
                              </a:solidFill>
                              <a:effectLst/>
                            </a:rPr>
                            <a:t> concatenated to it.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effectLst/>
                            </a:rPr>
                            <a:t>That is, </a:t>
                          </a:r>
                          <a:r>
                            <a:rPr lang="en-US" sz="1600" dirty="0">
                              <a:solidFill>
                                <a:srgbClr val="FFC000"/>
                              </a:solidFill>
                              <a:effectLst/>
                            </a:rPr>
                            <a:t>concatenating before or after appending is the same</a:t>
                          </a:r>
                          <a:r>
                            <a:rPr lang="en-US" sz="1600" dirty="0">
                              <a:effectLst/>
                            </a:rPr>
                            <a:t>, the former prepends and latter appends.</a:t>
                          </a:r>
                        </a:p>
                        <a:p>
                          <a:endParaRPr lang="en-US" sz="1800" dirty="0">
                            <a:effectLst/>
                            <a:latin typeface="Avenir Book" panose="02000503020000020003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188195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F20139F-1E18-7029-8527-24D5F0FBA3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3297335"/>
                  </p:ext>
                </p:extLst>
              </p:nvPr>
            </p:nvGraphicFramePr>
            <p:xfrm>
              <a:off x="1168026" y="4298306"/>
              <a:ext cx="10289515" cy="2179329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4854985">
                      <a:extLst>
                        <a:ext uri="{9D8B030D-6E8A-4147-A177-3AD203B41FA5}">
                          <a16:colId xmlns:a16="http://schemas.microsoft.com/office/drawing/2014/main" val="602913558"/>
                        </a:ext>
                      </a:extLst>
                    </a:gridCol>
                    <a:gridCol w="5434530">
                      <a:extLst>
                        <a:ext uri="{9D8B030D-6E8A-4147-A177-3AD203B41FA5}">
                          <a16:colId xmlns:a16="http://schemas.microsoft.com/office/drawing/2014/main" val="503222545"/>
                        </a:ext>
                      </a:extLst>
                    </a:gridCol>
                  </a:tblGrid>
                  <a:tr h="21793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578" r="-112533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89277" t="-578" r="-466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8195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52812-DBA6-9737-0E22-FE9BE82CDDDA}"/>
                  </a:ext>
                </a:extLst>
              </p:cNvPr>
              <p:cNvSpPr txBox="1"/>
              <p:nvPr/>
            </p:nvSpPr>
            <p:spPr>
              <a:xfrm>
                <a:off x="838200" y="3286654"/>
                <a:ext cx="11104083" cy="728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⟺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𝐴𝑁𝑖𝑙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,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𝐴𝐶𝑜𝑛𝑠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52812-DBA6-9737-0E22-FE9BE82C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86654"/>
                <a:ext cx="11104083" cy="728533"/>
              </a:xfrm>
              <a:prstGeom prst="rect">
                <a:avLst/>
              </a:prstGeom>
              <a:blipFill>
                <a:blip r:embed="rId6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6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BAD8-1ED6-024E-AA95-5ECE8CC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8E24-FF11-3CEF-9F25-9C6604E6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BA5DE2-2A6E-9C69-16F9-C9498B1D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39980-8472-9133-4E9A-385A149A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01E9B-EEF5-07D6-35B6-2ECD040C8B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323"/>
          <a:stretch/>
        </p:blipFill>
        <p:spPr>
          <a:xfrm>
            <a:off x="952500" y="1629640"/>
            <a:ext cx="9417958" cy="961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FE542E-79A8-F815-C241-C9C973F24C70}"/>
                  </a:ext>
                </a:extLst>
              </p:cNvPr>
              <p:cNvSpPr txBox="1"/>
              <p:nvPr/>
            </p:nvSpPr>
            <p:spPr>
              <a:xfrm>
                <a:off x="1164771" y="2705826"/>
                <a:ext cx="7968343" cy="139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append.</a:t>
                </a: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𝑎𝑝𝑝𝑒𝑛𝑑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𝑛𝑖𝑙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𝑐𝑜𝑛𝑠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𝑛𝑖𝑙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𝐴𝑁𝑖𝑙</m:t>
                    </m:r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case: 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FE542E-79A8-F815-C241-C9C973F2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1" y="2705826"/>
                <a:ext cx="7968343" cy="1398011"/>
              </a:xfrm>
              <a:prstGeom prst="rect">
                <a:avLst/>
              </a:prstGeom>
              <a:blipFill>
                <a:blip r:embed="rId5"/>
                <a:stretch>
                  <a:fillRect l="-795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CA3D1-2984-A145-7135-E555CCE5AEBE}"/>
                  </a:ext>
                </a:extLst>
              </p:cNvPr>
              <p:cNvSpPr txBox="1"/>
              <p:nvPr/>
            </p:nvSpPr>
            <p:spPr>
              <a:xfrm>
                <a:off x="1164771" y="4103837"/>
                <a:ext cx="10515600" cy="45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16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16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6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𝑐𝑜𝑛𝑠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nil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groupChr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&amp; 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𝑡h𝑒𝑛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60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eqAr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CA3D1-2984-A145-7135-E555CCE5A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1" y="4103837"/>
                <a:ext cx="10515600" cy="457241"/>
              </a:xfrm>
              <a:prstGeom prst="rect">
                <a:avLst/>
              </a:prstGeom>
              <a:blipFill>
                <a:blip r:embed="rId6"/>
                <a:stretch>
                  <a:fillRect t="-1621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26F9BB-3385-74B8-DF12-E9CA7D0364E6}"/>
                  </a:ext>
                </a:extLst>
              </p:cNvPr>
              <p:cNvSpPr txBox="1"/>
              <p:nvPr/>
            </p:nvSpPr>
            <p:spPr>
              <a:xfrm>
                <a:off x="1164770" y="4599818"/>
                <a:ext cx="9706430" cy="438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ssume: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need to conclude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26F9BB-3385-74B8-DF12-E9CA7D03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0" y="4599818"/>
                <a:ext cx="9706430" cy="438325"/>
              </a:xfrm>
              <a:prstGeom prst="rect">
                <a:avLst/>
              </a:prstGeom>
              <a:blipFill>
                <a:blip r:embed="rId7"/>
                <a:stretch>
                  <a:fillRect l="-523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1EF2-A5A6-FA48-E5CF-685F2B8F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06A8-9BD2-BEA3-C857-E10C3443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1D2E5C-B1E5-D94A-617A-F87BA6C0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8328C-A04A-F312-F987-160300D9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3785F-9EE4-BE38-A006-6A8056EA73DF}"/>
                  </a:ext>
                </a:extLst>
              </p:cNvPr>
              <p:cNvSpPr txBox="1"/>
              <p:nvPr/>
            </p:nvSpPr>
            <p:spPr>
              <a:xfrm>
                <a:off x="926232" y="1431203"/>
                <a:ext cx="7968343" cy="1010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</a:t>
                </a:r>
                <a:r>
                  <a:rPr lang="en-US" sz="2000" b="1" dirty="0">
                    <a:solidFill>
                      <a:srgbClr val="FF5056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append.</a:t>
                </a: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𝑎𝑝𝑝𝑒𝑛𝑑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𝑛𝑖𝑙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𝑐𝑜𝑛𝑠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𝑛𝑖𝑙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𝐴𝑁𝑖𝑙</m:t>
                    </m:r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3785F-9EE4-BE38-A006-6A8056EA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2" y="1431203"/>
                <a:ext cx="7968343" cy="1010918"/>
              </a:xfrm>
              <a:prstGeom prst="rect">
                <a:avLst/>
              </a:prstGeom>
              <a:blipFill>
                <a:blip r:embed="rId4"/>
                <a:stretch>
                  <a:fillRect l="-795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8BBBCC-1756-83A2-3586-DF33FA79C5B9}"/>
                  </a:ext>
                </a:extLst>
              </p:cNvPr>
              <p:cNvSpPr txBox="1"/>
              <p:nvPr/>
            </p:nvSpPr>
            <p:spPr>
              <a:xfrm>
                <a:off x="926232" y="2624081"/>
                <a:ext cx="9706430" cy="917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&amp; 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Hence, can assume: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need to conclude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8BBBCC-1756-83A2-3586-DF33FA79C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2" y="2624081"/>
                <a:ext cx="9706430" cy="917367"/>
              </a:xfrm>
              <a:prstGeom prst="rect">
                <a:avLst/>
              </a:prstGeom>
              <a:blipFill>
                <a:blip r:embed="rId5"/>
                <a:stretch>
                  <a:fillRect l="-392" t="-6849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E4209D1-7E4D-C74F-7C13-57885274BD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7346871"/>
                  </p:ext>
                </p:extLst>
              </p:nvPr>
            </p:nvGraphicFramePr>
            <p:xfrm>
              <a:off x="1075068" y="3767684"/>
              <a:ext cx="10709432" cy="15290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6020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4728696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2830192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524524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5785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 sz="18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𝐿𝑁𝑖𝑙</m:t>
                              </m:r>
                              <m:r>
                                <a:rPr lang="en-US" sz="1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It’s related to our target</a:t>
                          </a:r>
                        </a:p>
                        <a:p>
                          <a:r>
                            <a:rPr lang="en-US" sz="1600" b="0" dirty="0"/>
                            <a:t>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cons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8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𝐿𝐶𝑜𝑛𝑠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This is our target if</a:t>
                          </a:r>
                        </a:p>
                        <a:p>
                          <a:r>
                            <a:rPr lang="en-US" sz="16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𝑐𝑜𝑛𝑠</m:t>
                              </m:r>
                              <m:d>
                                <m:d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E4209D1-7E4D-C74F-7C13-57885274BD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7346871"/>
                  </p:ext>
                </p:extLst>
              </p:nvPr>
            </p:nvGraphicFramePr>
            <p:xfrm>
              <a:off x="1075068" y="3767684"/>
              <a:ext cx="10709432" cy="15290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6020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4728696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2830192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524524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137" t="-6522" r="-113941" b="-17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9238" t="-6522" r="-90583" b="-17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It’s related to our target</a:t>
                          </a:r>
                        </a:p>
                        <a:p>
                          <a:r>
                            <a:rPr lang="en-US" sz="1600" b="0" dirty="0"/>
                            <a:t>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137" t="-171739" r="-113941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89238" t="-171739" r="-90583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4121" t="-171739" r="-1508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02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628B-4D78-8C49-EE39-D7957209F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AA58-AFE8-52DD-DA26-94252A1D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6C8215-057C-84FF-BA48-02D23EC9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89156-B750-5C6C-36F7-E09D6792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5ABABE-9D09-4007-9E7D-52485D5941E5}"/>
                  </a:ext>
                </a:extLst>
              </p:cNvPr>
              <p:cNvSpPr txBox="1"/>
              <p:nvPr/>
            </p:nvSpPr>
            <p:spPr>
              <a:xfrm>
                <a:off x="926232" y="1431203"/>
                <a:ext cx="7968343" cy="139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</a:t>
                </a:r>
                <a:r>
                  <a:rPr lang="en-US" sz="2000" b="1" dirty="0">
                    <a:solidFill>
                      <a:srgbClr val="FF5056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append.</a:t>
                </a: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𝑎𝑝𝑝𝑒𝑛𝑑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𝑛𝑖𝑙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𝑐𝑜𝑛𝑠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𝑛𝑖𝑙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𝐴𝑁𝑖𝑙</m:t>
                    </m:r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case: 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5ABABE-9D09-4007-9E7D-52485D594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2" y="1431203"/>
                <a:ext cx="7968343" cy="1398011"/>
              </a:xfrm>
              <a:prstGeom prst="rect">
                <a:avLst/>
              </a:prstGeom>
              <a:blipFill>
                <a:blip r:embed="rId4"/>
                <a:stretch>
                  <a:fillRect l="-795" b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A568E5-C813-B925-656C-A7FD2C29DE63}"/>
                  </a:ext>
                </a:extLst>
              </p:cNvPr>
              <p:cNvSpPr txBox="1"/>
              <p:nvPr/>
            </p:nvSpPr>
            <p:spPr>
              <a:xfrm>
                <a:off x="926232" y="2756766"/>
                <a:ext cx="9706430" cy="917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&amp; 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𝑛𝑖𝑙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Hence, can assume: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need to conclude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>
                        <a:solidFill>
                          <a:srgbClr val="9259A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A568E5-C813-B925-656C-A7FD2C29D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2" y="2756766"/>
                <a:ext cx="9706430" cy="917367"/>
              </a:xfrm>
              <a:prstGeom prst="rect">
                <a:avLst/>
              </a:prstGeom>
              <a:blipFill>
                <a:blip r:embed="rId5"/>
                <a:stretch>
                  <a:fillRect l="-392" t="-540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0A7E522-7E03-2F02-465F-3A40BED44E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702262"/>
                  </p:ext>
                </p:extLst>
              </p:nvPr>
            </p:nvGraphicFramePr>
            <p:xfrm>
              <a:off x="1075068" y="3944838"/>
              <a:ext cx="10515601" cy="2621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4690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3886395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3535684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478832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57852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1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𝐿𝑁𝑖𝑙</m:t>
                              </m:r>
                              <m:r>
                                <a:rPr lang="en-US" sz="1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It’s related to our target</a:t>
                          </a:r>
                        </a:p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By len-cons</a:t>
                          </a:r>
                        </a:p>
                        <a:p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(By matching with assumption can set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𝑎𝑝𝑝𝑒𝑛𝑑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lit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𝑎𝑝𝑝𝑒𝑛𝑑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𝑐𝑜𝑛𝑠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𝐴𝑁𝑖𝑙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400" dirty="0"/>
                            <a:t>Now can set</a:t>
                          </a:r>
                          <a:br>
                            <a:rPr lang="en-US" sz="1600" b="0" baseline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 b="0" i="0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baseline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600" b="0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r>
                            <a:rPr lang="en-US" sz="1600" dirty="0"/>
                            <a:t>by matching with assumption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cons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𝐿𝐶𝑜𝑛𝑠</m:t>
                              </m:r>
                            </m:oMath>
                          </a14:m>
                          <a:r>
                            <a:rPr lang="en-US" dirty="0"/>
                            <a:t> on</a:t>
                          </a:r>
                          <a:r>
                            <a:rPr lang="en-US" baseline="0" dirty="0"/>
                            <a:t>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 b="0" i="0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baseline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600" b="0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</m:e>
                                </m:d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 &amp; </m:t>
                                </m:r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r>
                            <a:rPr lang="en-US" sz="1600" dirty="0">
                              <a:solidFill>
                                <a:srgbClr val="0070C0"/>
                              </a:solidFill>
                            </a:rPr>
                            <a:t>Reached target.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0A7E522-7E03-2F02-465F-3A40BED44E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702262"/>
                  </p:ext>
                </p:extLst>
              </p:nvPr>
            </p:nvGraphicFramePr>
            <p:xfrm>
              <a:off x="1075068" y="3944838"/>
              <a:ext cx="10515601" cy="2621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4690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3886395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3535684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478832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635" t="-3750" r="-155049" b="-16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240" t="-3750" r="-70609" b="-16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5128" t="-3750" r="-1026" b="-16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10363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635" t="-101220" r="-155049" b="-6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240" t="-101220" r="-70609" b="-6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5128" t="-101220" r="-1026" b="-6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635" t="-358696" r="-155049" b="-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240" t="-358696" r="-70609" b="-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5128" t="-358696" r="-1026" b="-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74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46AD-CBC8-8F5D-F563-C8BD8034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E1CF-9CFC-2F88-D30F-CA22961F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E7C893-54EC-9CFA-9CD0-13C450BC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915D5-8BF0-BE49-DA40-4D661387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879CE-7B6C-38F9-7457-DC9CE4CD091E}"/>
                  </a:ext>
                </a:extLst>
              </p:cNvPr>
              <p:cNvSpPr txBox="1"/>
              <p:nvPr/>
            </p:nvSpPr>
            <p:spPr>
              <a:xfrm>
                <a:off x="926231" y="1431203"/>
                <a:ext cx="10981989" cy="4172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</a:t>
                </a:r>
                <a:r>
                  <a:rPr lang="en-US" sz="2000" b="1" dirty="0">
                    <a:solidFill>
                      <a:srgbClr val="FF5056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append.</a:t>
                </a:r>
              </a:p>
              <a:p>
                <a:r>
                  <a:rPr lang="en-US" b="1" dirty="0"/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𝐴𝐶𝑜𝑛𝑠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 by matching to D:</a:t>
                </a:r>
              </a:p>
              <a:p>
                <a:pPr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20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20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𝑐𝑜𝑛𝑠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groupCh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&amp; 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𝑡h𝑒𝑛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20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𝑐𝑜𝑛𝑠</m:t>
                        </m:r>
                        <m:r>
                          <a:rPr lang="en-US" sz="200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eqAr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35000"/>
                  </a:lnSpc>
                </a:pP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is that proof statements holds for C: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i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879CE-7B6C-38F9-7457-DC9CE4CD0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1" y="1431203"/>
                <a:ext cx="10981989" cy="4172681"/>
              </a:xfrm>
              <a:prstGeom prst="rect">
                <a:avLst/>
              </a:prstGeom>
              <a:blipFill>
                <a:blip r:embed="rId4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6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EFB4-DBC4-A0AF-E770-6B5FE67B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A962-B7B7-D1E7-71C3-D46936C9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14C381F-E8E1-1299-C674-C34DAE93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08881-9A1E-F907-40EA-3041585E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6354D8-18C0-7475-C715-D9D48DD2D770}"/>
                  </a:ext>
                </a:extLst>
              </p:cNvPr>
              <p:cNvSpPr txBox="1"/>
              <p:nvPr/>
            </p:nvSpPr>
            <p:spPr>
              <a:xfrm>
                <a:off x="926231" y="1264998"/>
                <a:ext cx="10981989" cy="287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</a:t>
                </a:r>
                <a:r>
                  <a:rPr lang="en-US" sz="2000" b="1" dirty="0">
                    <a:solidFill>
                      <a:srgbClr val="FF5056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append.</a:t>
                </a:r>
              </a:p>
              <a:p>
                <a:r>
                  <a:rPr lang="en-US" b="1" dirty="0"/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𝐴𝐶𝑜𝑛𝑠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lnSpc>
                    <a:spcPct val="135000"/>
                  </a:lnSpc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Proof Statement: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𝒍𝒆𝒏</m:t>
                      </m:r>
                      <m:r>
                        <a:rPr lang="en-US" sz="2000" b="1" i="1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𝒄𝒐𝒏𝒔</m:t>
                      </m:r>
                      <m:r>
                        <a:rPr lang="en-US" sz="2000" b="1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000" b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sz="2000" b="0" i="1" smtClean="0">
                          <a:solidFill>
                            <a:srgbClr val="9259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6354D8-18C0-7475-C715-D9D48DD2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1" y="1264998"/>
                <a:ext cx="10981989" cy="2878609"/>
              </a:xfrm>
              <a:prstGeom prst="rect">
                <a:avLst/>
              </a:prstGeom>
              <a:blipFill>
                <a:blip r:embed="rId4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E0D314-AFD3-E641-7F16-7B73C9A3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31" y="4258472"/>
            <a:ext cx="7772400" cy="991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1C3CFC-A9D7-F341-DB0E-128C601CE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31" y="5249978"/>
            <a:ext cx="7772400" cy="11217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7AA85F-FA71-A0CA-F1E4-6FC258522A93}"/>
              </a:ext>
            </a:extLst>
          </p:cNvPr>
          <p:cNvCxnSpPr>
            <a:cxnSpLocks/>
          </p:cNvCxnSpPr>
          <p:nvPr/>
        </p:nvCxnSpPr>
        <p:spPr>
          <a:xfrm flipH="1">
            <a:off x="3026979" y="4143607"/>
            <a:ext cx="5286704" cy="785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20452-4484-528A-DD05-0EFE0EC77B36}"/>
              </a:ext>
            </a:extLst>
          </p:cNvPr>
          <p:cNvSpPr txBox="1"/>
          <p:nvPr/>
        </p:nvSpPr>
        <p:spPr>
          <a:xfrm>
            <a:off x="8323972" y="3479061"/>
            <a:ext cx="3470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Looking at target makes sense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to start with something with len and L1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0A465F-1D88-F193-925E-FD25187F0700}"/>
              </a:ext>
            </a:extLst>
          </p:cNvPr>
          <p:cNvCxnSpPr>
            <a:cxnSpLocks/>
          </p:cNvCxnSpPr>
          <p:nvPr/>
        </p:nvCxnSpPr>
        <p:spPr>
          <a:xfrm flipH="1">
            <a:off x="4451130" y="5570604"/>
            <a:ext cx="4440622" cy="259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F2216C-B892-C3E2-18A3-6A4921D5FC96}"/>
              </a:ext>
            </a:extLst>
          </p:cNvPr>
          <p:cNvSpPr txBox="1"/>
          <p:nvPr/>
        </p:nvSpPr>
        <p:spPr>
          <a:xfrm>
            <a:off x="8878037" y="5376352"/>
            <a:ext cx="347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After applying len-cons we see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That we need n’=S 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78169A-E920-876F-8FA0-7118A0B3F04C}"/>
              </a:ext>
            </a:extLst>
          </p:cNvPr>
          <p:cNvCxnSpPr>
            <a:cxnSpLocks/>
          </p:cNvCxnSpPr>
          <p:nvPr/>
        </p:nvCxnSpPr>
        <p:spPr>
          <a:xfrm flipH="1">
            <a:off x="3875689" y="5062867"/>
            <a:ext cx="5983014" cy="2809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01C7C4-2072-DC6F-67FF-643089062E41}"/>
              </a:ext>
            </a:extLst>
          </p:cNvPr>
          <p:cNvSpPr txBox="1"/>
          <p:nvPr/>
        </p:nvSpPr>
        <p:spPr>
          <a:xfrm>
            <a:off x="8878037" y="4478092"/>
            <a:ext cx="380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Allows us to do n’= S n;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Matches assumption which has n’</a:t>
            </a:r>
          </a:p>
        </p:txBody>
      </p:sp>
    </p:spTree>
    <p:extLst>
      <p:ext uri="{BB962C8B-B14F-4D97-AF65-F5344CB8AC3E}">
        <p14:creationId xmlns:p14="http://schemas.microsoft.com/office/powerpoint/2010/main" val="245538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628B-5A54-A1C2-4A5D-5D997366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AE1C-C309-DADA-F804-FF8D6E43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16B53E4-1274-91E3-7121-4B495A09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D0618-C7A3-1747-8E3F-4C668A17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A783-3A90-51F3-DFDC-C3A04A8DD4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323"/>
          <a:stretch/>
        </p:blipFill>
        <p:spPr>
          <a:xfrm>
            <a:off x="952500" y="1629640"/>
            <a:ext cx="9417958" cy="961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5BE787-DED6-F1EC-0FE8-0AECE36061AF}"/>
                  </a:ext>
                </a:extLst>
              </p:cNvPr>
              <p:cNvSpPr txBox="1"/>
              <p:nvPr/>
            </p:nvSpPr>
            <p:spPr>
              <a:xfrm>
                <a:off x="1164771" y="2705826"/>
                <a:ext cx="796834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len.</a:t>
                </a:r>
              </a:p>
              <a:p>
                <a:r>
                  <a:rPr lang="en-US" b="1" dirty="0"/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𝐿𝑁𝑖𝑙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dirty="0"/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case: 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5BE787-DED6-F1EC-0FE8-0AECE360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1" y="2705826"/>
                <a:ext cx="7968343" cy="1231747"/>
              </a:xfrm>
              <a:prstGeom prst="rect">
                <a:avLst/>
              </a:prstGeom>
              <a:blipFill>
                <a:blip r:embed="rId5"/>
                <a:stretch>
                  <a:fillRect l="-79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3CFB9B-D424-87D7-A3DB-F1D4BA9185E5}"/>
                  </a:ext>
                </a:extLst>
              </p:cNvPr>
              <p:cNvSpPr txBox="1"/>
              <p:nvPr/>
            </p:nvSpPr>
            <p:spPr>
              <a:xfrm>
                <a:off x="1164771" y="3906042"/>
                <a:ext cx="10515600" cy="431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16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16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6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i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groupChr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&amp; 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𝑛𝑖𝑙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𝑡h𝑒𝑛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60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60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eqAr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3CFB9B-D424-87D7-A3DB-F1D4BA91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1" y="3906042"/>
                <a:ext cx="10515600" cy="431721"/>
              </a:xfrm>
              <a:prstGeom prst="rect">
                <a:avLst/>
              </a:prstGeom>
              <a:blipFill>
                <a:blip r:embed="rId6"/>
                <a:stretch>
                  <a:fillRect t="-2000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1F8FFAE-A54C-B6CB-BEB4-F674E419F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467877"/>
                  </p:ext>
                </p:extLst>
              </p:nvPr>
            </p:nvGraphicFramePr>
            <p:xfrm>
              <a:off x="1164770" y="4440699"/>
              <a:ext cx="10515601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4690">
                      <a:extLst>
                        <a:ext uri="{9D8B030D-6E8A-4147-A177-3AD203B41FA5}">
                          <a16:colId xmlns:a16="http://schemas.microsoft.com/office/drawing/2014/main" val="1408774509"/>
                        </a:ext>
                      </a:extLst>
                    </a:gridCol>
                    <a:gridCol w="3886395">
                      <a:extLst>
                        <a:ext uri="{9D8B030D-6E8A-4147-A177-3AD203B41FA5}">
                          <a16:colId xmlns:a16="http://schemas.microsoft.com/office/drawing/2014/main" val="1371458191"/>
                        </a:ext>
                      </a:extLst>
                    </a:gridCol>
                    <a:gridCol w="3535684">
                      <a:extLst>
                        <a:ext uri="{9D8B030D-6E8A-4147-A177-3AD203B41FA5}">
                          <a16:colId xmlns:a16="http://schemas.microsoft.com/office/drawing/2014/main" val="3173828005"/>
                        </a:ext>
                      </a:extLst>
                    </a:gridCol>
                    <a:gridCol w="2478832">
                      <a:extLst>
                        <a:ext uri="{9D8B030D-6E8A-4147-A177-3AD203B41FA5}">
                          <a16:colId xmlns:a16="http://schemas.microsoft.com/office/drawing/2014/main" val="3864243148"/>
                        </a:ext>
                      </a:extLst>
                    </a:gridCol>
                  </a:tblGrid>
                  <a:tr h="57852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  <a:cs typeface="Calibri" panose="020F0502020204030204" pitchFamily="34" charset="0"/>
                            </a:rPr>
                            <a:t>By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It’s related to our target</a:t>
                          </a:r>
                        </a:p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514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𝑎𝑝𝑝𝑒𝑛𝑑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𝑛𝑖𝑙</m:t>
                                </m:r>
                                <m: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lit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𝑎𝑝𝑝𝑒𝑛𝑑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𝑐𝑜𝑛𝑠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  <m:r>
                                      <a:rPr lang="en-US" sz="18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𝐴𝑁𝑖𝑙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400" dirty="0"/>
                            <a:t>Now can set</a:t>
                          </a:r>
                          <a:br>
                            <a:rPr lang="en-US" sz="1600" b="0" baseline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 b="0" i="0" baseline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baseline="0" smtClean="0"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d>
                                  <m:dPr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baseline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600" b="0" baseline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baseline="0" smtClean="0"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r>
                            <a:rPr lang="en-US" sz="1600" dirty="0"/>
                            <a:t>by matching with assumption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0381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cons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𝑛𝑖𝑙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𝐿𝐶𝑜𝑛𝑠</m:t>
                              </m:r>
                            </m:oMath>
                          </a14:m>
                          <a:r>
                            <a:rPr lang="en-US" dirty="0"/>
                            <a:t> on</a:t>
                          </a:r>
                          <a:r>
                            <a:rPr lang="en-US" baseline="0" dirty="0"/>
                            <a:t>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baseline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 b="0" i="0" baseline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baseline="0" smtClean="0">
                                  <a:latin typeface="Cambria Math" panose="02040503050406030204" pitchFamily="18" charset="0"/>
                                </a:rPr>
                                <m:t>𝑐𝑜𝑛𝑠</m:t>
                              </m:r>
                              <m:d>
                                <m:d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baseline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b="0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baseline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  <m:r>
                                <a:rPr lang="en-US" sz="1600" b="0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rgbClr val="0070C0"/>
                              </a:solidFill>
                            </a:rPr>
                            <a:t>Reached target.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7469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1F8FFAE-A54C-B6CB-BEB4-F674E419F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467877"/>
                  </p:ext>
                </p:extLst>
              </p:nvPr>
            </p:nvGraphicFramePr>
            <p:xfrm>
              <a:off x="1164770" y="4440699"/>
              <a:ext cx="10515601" cy="21945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4690">
                      <a:extLst>
                        <a:ext uri="{9D8B030D-6E8A-4147-A177-3AD203B41FA5}">
                          <a16:colId xmlns:a16="http://schemas.microsoft.com/office/drawing/2014/main" val="1408774509"/>
                        </a:ext>
                      </a:extLst>
                    </a:gridCol>
                    <a:gridCol w="3886395">
                      <a:extLst>
                        <a:ext uri="{9D8B030D-6E8A-4147-A177-3AD203B41FA5}">
                          <a16:colId xmlns:a16="http://schemas.microsoft.com/office/drawing/2014/main" val="1371458191"/>
                        </a:ext>
                      </a:extLst>
                    </a:gridCol>
                    <a:gridCol w="3535684">
                      <a:extLst>
                        <a:ext uri="{9D8B030D-6E8A-4147-A177-3AD203B41FA5}">
                          <a16:colId xmlns:a16="http://schemas.microsoft.com/office/drawing/2014/main" val="3173828005"/>
                        </a:ext>
                      </a:extLst>
                    </a:gridCol>
                    <a:gridCol w="2478832">
                      <a:extLst>
                        <a:ext uri="{9D8B030D-6E8A-4147-A177-3AD203B41FA5}">
                          <a16:colId xmlns:a16="http://schemas.microsoft.com/office/drawing/2014/main" val="386424314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635" t="-4348" r="-155375" b="-2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>
                              <a:solidFill>
                                <a:schemeClr val="bg1"/>
                              </a:solidFill>
                              <a:latin typeface="Avenir Book" panose="02000503020000020003" pitchFamily="2" charset="0"/>
                              <a:cs typeface="Calibri" panose="020F0502020204030204" pitchFamily="34" charset="0"/>
                            </a:rPr>
                            <a:t>By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It’s related to our target</a:t>
                          </a:r>
                        </a:p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514938"/>
                      </a:ext>
                    </a:extLst>
                  </a:tr>
                  <a:tr h="10363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635" t="-58537" r="-155375" b="-6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7240" t="-58537" r="-70968" b="-6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5128" t="-58537" r="-1538" b="-6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03816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635" t="-282609" r="-155375" b="-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7240" t="-282609" r="-70968" b="-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5128" t="-282609" r="-1538" b="-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74696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E5F2D7-1CBD-5D0B-E9E0-8FEC3D645DB6}"/>
              </a:ext>
            </a:extLst>
          </p:cNvPr>
          <p:cNvSpPr txBox="1"/>
          <p:nvPr/>
        </p:nvSpPr>
        <p:spPr>
          <a:xfrm>
            <a:off x="8502415" y="2777085"/>
            <a:ext cx="34515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Could’ve skipped matching n=Z and</a:t>
            </a:r>
          </a:p>
          <a:p>
            <a:pPr algn="just"/>
            <a:r>
              <a:rPr lang="en-US" sz="14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It would be same proof as previous</a:t>
            </a:r>
          </a:p>
          <a:p>
            <a:pPr algn="just"/>
            <a:r>
              <a:rPr lang="en-US" sz="14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 for this base case. </a:t>
            </a:r>
          </a:p>
        </p:txBody>
      </p:sp>
    </p:spTree>
    <p:extLst>
      <p:ext uri="{BB962C8B-B14F-4D97-AF65-F5344CB8AC3E}">
        <p14:creationId xmlns:p14="http://schemas.microsoft.com/office/powerpoint/2010/main" val="399510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B3D6-BF3A-384B-391A-188658B5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CCE6-E424-4E6B-3DE2-1AAB0B82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72D95E-39B5-2661-5B22-83AAC32C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29F11-673B-B05A-5B26-12A6630F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42F5B-4131-27A7-4D00-C850494D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323"/>
          <a:stretch/>
        </p:blipFill>
        <p:spPr>
          <a:xfrm>
            <a:off x="952500" y="1629640"/>
            <a:ext cx="9417958" cy="961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AE8B2E-77F6-662D-4492-8982F9F569A5}"/>
                  </a:ext>
                </a:extLst>
              </p:cNvPr>
              <p:cNvSpPr txBox="1"/>
              <p:nvPr/>
            </p:nvSpPr>
            <p:spPr>
              <a:xfrm>
                <a:off x="1164771" y="2705826"/>
                <a:ext cx="7968343" cy="947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len.</a:t>
                </a:r>
              </a:p>
              <a:p>
                <a:r>
                  <a:rPr lang="en-US" b="1" dirty="0"/>
                  <a:t>Case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AE8B2E-77F6-662D-4492-8982F9F56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1" y="2705826"/>
                <a:ext cx="7968343" cy="947824"/>
              </a:xfrm>
              <a:prstGeom prst="rect">
                <a:avLst/>
              </a:prstGeom>
              <a:blipFill>
                <a:blip r:embed="rId5"/>
                <a:stretch>
                  <a:fillRect l="-79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3F756-2158-8224-8D6C-7CCA8EF7AE03}"/>
                  </a:ext>
                </a:extLst>
              </p:cNvPr>
              <p:cNvSpPr txBox="1"/>
              <p:nvPr/>
            </p:nvSpPr>
            <p:spPr>
              <a:xfrm>
                <a:off x="1054239" y="3603815"/>
                <a:ext cx="10619729" cy="2802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 by matching to D:</a:t>
                </a:r>
              </a:p>
              <a:p>
                <a:pPr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sz="1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sz="18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8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8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i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&amp; 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𝑡h𝑒𝑛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9259A3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rgbClr val="9259A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eqAr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35000"/>
                  </a:lnSpc>
                </a:pPr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 is that proof statements holds for C: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i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3F756-2158-8224-8D6C-7CCA8EF7A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9" y="3603815"/>
                <a:ext cx="10619729" cy="2802370"/>
              </a:xfrm>
              <a:prstGeom prst="rect">
                <a:avLst/>
              </a:prstGeom>
              <a:blipFill>
                <a:blip r:embed="rId6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9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28271-AB40-1D6B-ED1D-1DAFD0B4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10CC-6749-AB89-0FBA-602D1426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35C723-517A-F7D9-ADDB-F3B61ADF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ABD62-C229-DA03-A0D9-E68FFAF4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5095D-DFFA-6B75-2055-444B140B2B47}"/>
                  </a:ext>
                </a:extLst>
              </p:cNvPr>
              <p:cNvSpPr txBox="1"/>
              <p:nvPr/>
            </p:nvSpPr>
            <p:spPr>
              <a:xfrm>
                <a:off x="1084384" y="1431203"/>
                <a:ext cx="7968343" cy="947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len.</a:t>
                </a:r>
              </a:p>
              <a:p>
                <a:r>
                  <a:rPr lang="en-US" b="1" dirty="0"/>
                  <a:t>Case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5095D-DFFA-6B75-2055-444B140B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384" y="1431203"/>
                <a:ext cx="7968343" cy="947824"/>
              </a:xfrm>
              <a:prstGeom prst="rect">
                <a:avLst/>
              </a:prstGeom>
              <a:blipFill>
                <a:blip r:embed="rId4"/>
                <a:stretch>
                  <a:fillRect l="-79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F6DA2B-0FB2-AB4B-71E9-A3FAF7DC7FE1}"/>
                  </a:ext>
                </a:extLst>
              </p:cNvPr>
              <p:cNvSpPr txBox="1"/>
              <p:nvPr/>
            </p:nvSpPr>
            <p:spPr>
              <a:xfrm>
                <a:off x="973852" y="2329192"/>
                <a:ext cx="10619729" cy="1693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Proof Statement:</a:t>
                </a: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&amp; 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F6DA2B-0FB2-AB4B-71E9-A3FAF7DC7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52" y="2329192"/>
                <a:ext cx="10619729" cy="1693990"/>
              </a:xfrm>
              <a:prstGeom prst="rect">
                <a:avLst/>
              </a:prstGeom>
              <a:blipFill>
                <a:blip r:embed="rId5"/>
                <a:stretch>
                  <a:fillRect l="-47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1EDA7A3-6D69-2682-A324-3FF2774C7C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827187"/>
                  </p:ext>
                </p:extLst>
              </p:nvPr>
            </p:nvGraphicFramePr>
            <p:xfrm>
              <a:off x="973852" y="4131080"/>
              <a:ext cx="10515601" cy="239424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4690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3886395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3535684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478832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57852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𝑎𝑝𝑝𝑒𝑛𝑑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</a:rPr>
                            <a:t>By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</a:rPr>
                            <a:t> assumption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</a:rPr>
                            <a:t>Want to conclude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5959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𝑙𝑒𝑛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inductive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It’s possibly related to our target 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𝑙𝑒𝑛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cons</m:t>
                                    </m:r>
                                    <m: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sub>
                                      </m:sSub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𝐿𝐶𝑜𝑛𝑠</m:t>
                              </m:r>
                            </m:oMath>
                          </a14:m>
                          <a:r>
                            <a:rPr lang="en-US" dirty="0"/>
                            <a:t> on 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Reached target. If can do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𝑙𝑒𝑛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cons</m:t>
                                    </m:r>
                                    <m: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5350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1EDA7A3-6D69-2682-A324-3FF2774C7C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827187"/>
                  </p:ext>
                </p:extLst>
              </p:nvPr>
            </p:nvGraphicFramePr>
            <p:xfrm>
              <a:off x="973852" y="4131080"/>
              <a:ext cx="10515601" cy="239424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14690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3886395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3535684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478832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961" t="-6250" r="-155049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</a:rPr>
                            <a:t>By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</a:rPr>
                            <a:t> assumption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5641" t="-6250" r="-1026" b="-2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5959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961" t="-108511" r="-15504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inductive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1600" dirty="0"/>
                            <a:t>It’s possibly related to our target 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961" t="-195385" r="-155049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99" t="-195385" r="-70609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5641" t="-195385" r="-1026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3501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439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2C361-B4A0-68ED-5CA2-B88B5103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7773-54C6-4EC3-45F9-D682FDE1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C1B91B-E155-FBB3-5CE3-3FBF9957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72400-4957-59E5-A228-F6ED8BB1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3CD94D-B54A-1BFA-2C9B-2E7605F382CF}"/>
                  </a:ext>
                </a:extLst>
              </p:cNvPr>
              <p:cNvSpPr txBox="1"/>
              <p:nvPr/>
            </p:nvSpPr>
            <p:spPr>
              <a:xfrm>
                <a:off x="973852" y="1248224"/>
                <a:ext cx="7968343" cy="947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len.</a:t>
                </a:r>
              </a:p>
              <a:p>
                <a:r>
                  <a:rPr lang="en-US" b="1" dirty="0"/>
                  <a:t>Case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𝑐𝑜𝑛𝑠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3CD94D-B54A-1BFA-2C9B-2E7605F3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52" y="1248224"/>
                <a:ext cx="7968343" cy="947824"/>
              </a:xfrm>
              <a:prstGeom prst="rect">
                <a:avLst/>
              </a:prstGeom>
              <a:blipFill>
                <a:blip r:embed="rId4"/>
                <a:stretch>
                  <a:fillRect l="-795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BECBB-F136-5AE6-33F4-7E12FA935BC6}"/>
                  </a:ext>
                </a:extLst>
              </p:cNvPr>
              <p:cNvSpPr txBox="1"/>
              <p:nvPr/>
            </p:nvSpPr>
            <p:spPr>
              <a:xfrm>
                <a:off x="973852" y="2196048"/>
                <a:ext cx="10619729" cy="1693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Proof Statement:</a:t>
                </a: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&amp; 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𝑎𝑝𝑝𝑒𝑛𝑑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𝑐𝑜𝑛𝑠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𝑡h𝑒𝑛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9259A3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</a:pP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hypothesis:</a:t>
                </a:r>
              </a:p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𝑙𝑒𝑛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𝑎𝑝𝑝𝑒𝑛𝑑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9259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BECBB-F136-5AE6-33F4-7E12FA935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52" y="2196048"/>
                <a:ext cx="10619729" cy="1693990"/>
              </a:xfrm>
              <a:prstGeom prst="rect">
                <a:avLst/>
              </a:prstGeom>
              <a:blipFill>
                <a:blip r:embed="rId5"/>
                <a:stretch>
                  <a:fillRect l="-478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BF05FF9-AC4D-FDB6-2833-9264A839E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83832"/>
                  </p:ext>
                </p:extLst>
              </p:nvPr>
            </p:nvGraphicFramePr>
            <p:xfrm>
              <a:off x="973852" y="3897515"/>
              <a:ext cx="10983686" cy="275450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982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3951464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3594881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812359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575501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𝑙𝑒𝑛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𝑎𝑝𝑝𝑒𝑛𝑑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</a:rPr>
                            <a:t>By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</a:rPr>
                            <a:t> assumption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</a:rPr>
                            <a:t>Want to conclude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56259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𝑙𝑒𝑛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inductive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It’s possibly related to our target 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6753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𝑎𝑝𝑝𝑒𝑛𝑑</m:t>
                                </m:r>
                                <m: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𝑐𝑜𝑛𝑠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𝑎𝑝𝑝𝑒𝑛𝑑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𝑎𝑝𝑝𝑒𝑛𝑑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𝐴𝐶𝑜𝑛𝑠</m:t>
                              </m:r>
                            </m:oMath>
                          </a14:m>
                          <a:endParaRPr lang="en-US" sz="1600" dirty="0"/>
                        </a:p>
                        <a:p>
                          <a:r>
                            <a:rPr lang="en-US" sz="1600" dirty="0"/>
                            <a:t>On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rgbClr val="0070C0"/>
                              </a:solidFill>
                            </a:rPr>
                            <a:t>Indeed,</a:t>
                          </a:r>
                          <a:r>
                            <a:rPr lang="en-US" sz="1600" baseline="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cons</m:t>
                                  </m:r>
                                  <m: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US" sz="160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rgbClr val="0070C0"/>
                              </a:solidFill>
                            </a:rPr>
                            <a:t>by matching with assumption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𝑎𝑝𝑝𝑒𝑛𝑑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𝑐𝑜𝑛𝑠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  <a:tr h="77692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𝑙𝑒𝑛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cons</m:t>
                                    </m:r>
                                    <m: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𝑐𝑜𝑛𝑠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sub>
                                      </m:sSub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𝐿𝐶𝑜𝑛𝑠</m:t>
                              </m:r>
                            </m:oMath>
                          </a14:m>
                          <a:r>
                            <a:rPr lang="en-US" dirty="0"/>
                            <a:t> on 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Reached target.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𝑙𝑒𝑛</m:t>
                                    </m:r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cons</m:t>
                                    </m:r>
                                    <m: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5350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BF05FF9-AC4D-FDB6-2833-9264A839E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83832"/>
                  </p:ext>
                </p:extLst>
              </p:nvPr>
            </p:nvGraphicFramePr>
            <p:xfrm>
              <a:off x="973852" y="3897515"/>
              <a:ext cx="10983686" cy="275450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4982">
                      <a:extLst>
                        <a:ext uri="{9D8B030D-6E8A-4147-A177-3AD203B41FA5}">
                          <a16:colId xmlns:a16="http://schemas.microsoft.com/office/drawing/2014/main" val="1085101758"/>
                        </a:ext>
                      </a:extLst>
                    </a:gridCol>
                    <a:gridCol w="3951464">
                      <a:extLst>
                        <a:ext uri="{9D8B030D-6E8A-4147-A177-3AD203B41FA5}">
                          <a16:colId xmlns:a16="http://schemas.microsoft.com/office/drawing/2014/main" val="3042644605"/>
                        </a:ext>
                      </a:extLst>
                    </a:gridCol>
                    <a:gridCol w="3594881">
                      <a:extLst>
                        <a:ext uri="{9D8B030D-6E8A-4147-A177-3AD203B41FA5}">
                          <a16:colId xmlns:a16="http://schemas.microsoft.com/office/drawing/2014/main" val="2152013130"/>
                        </a:ext>
                      </a:extLst>
                    </a:gridCol>
                    <a:gridCol w="2812359">
                      <a:extLst>
                        <a:ext uri="{9D8B030D-6E8A-4147-A177-3AD203B41FA5}">
                          <a16:colId xmlns:a16="http://schemas.microsoft.com/office/drawing/2014/main" val="4073414227"/>
                        </a:ext>
                      </a:extLst>
                    </a:gridCol>
                  </a:tblGrid>
                  <a:tr h="575501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26" t="-6522" r="-162500" b="-37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</a:rPr>
                            <a:t>By</a:t>
                          </a:r>
                          <a:r>
                            <a:rPr lang="en-US" sz="1800" b="0" baseline="0" dirty="0">
                              <a:solidFill>
                                <a:schemeClr val="bg1"/>
                              </a:solidFill>
                            </a:rPr>
                            <a:t> assumption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Avenir Book" panose="02000503020000020003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0541" t="-6522" r="-901" b="-37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10837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26" t="-108889" r="-162500" b="-2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By inductive hypothesis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It’s possibly related to our target by len-cons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014679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26" t="-142424" r="-162500" b="-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915" t="-142424" r="-79152" b="-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0541" t="-142424" r="-901" b="-9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5023232"/>
                      </a:ext>
                    </a:extLst>
                  </a:tr>
                  <a:tr h="77692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26" t="-262295" r="-1625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915" t="-262295" r="-7915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0541" t="-262295" r="-90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3501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36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Suppose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𝑟𝑒𝑣𝑒𝑟𝑠𝑒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𝑎𝑝𝑝𝑒𝑛𝑑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J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𝑟𝑒𝑣𝑒𝑟𝑠𝑒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𝑐𝑜𝑛𝑠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b) J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𝑟𝑒𝑣𝑒𝑟𝑠𝑒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𝑐𝑜𝑛𝑠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J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𝑟𝑒𝑣𝑒𝑟𝑠𝑒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𝑐𝑜𝑛𝑠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J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𝑐𝑜𝑛𝑠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2) Principle of Rule Induction is……….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A special case of mathematical induction where induction is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𝑛𝑎𝑡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b) A generalized form of mathematical induction</a:t>
                </a:r>
              </a:p>
              <a:p>
                <a:pPr marL="0" indent="0">
                  <a:buNone/>
                </a:pPr>
                <a:r>
                  <a:rPr lang="en-US" dirty="0"/>
                  <a:t>c) A special case of mathematical and tree induction</a:t>
                </a:r>
              </a:p>
              <a:p>
                <a:pPr marL="0" indent="0">
                  <a:buNone/>
                </a:pPr>
                <a:r>
                  <a:rPr lang="en-US" dirty="0"/>
                  <a:t>d) Equivalent to tree induction in the </a:t>
                </a:r>
                <a:r>
                  <a:rPr lang="en-US" dirty="0" err="1"/>
                  <a:t>KMeans</a:t>
                </a:r>
                <a:r>
                  <a:rPr lang="en-US" dirty="0"/>
                  <a:t> space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Given proof statement if X or Y then A……….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Must assume X and Y simultaneously and prove A</a:t>
            </a:r>
          </a:p>
          <a:p>
            <a:pPr marL="0" indent="0">
              <a:buNone/>
            </a:pPr>
            <a:r>
              <a:rPr lang="en-US" dirty="0"/>
              <a:t>b) Must make a proof for X then A and another for Y then A</a:t>
            </a:r>
          </a:p>
          <a:p>
            <a:pPr marL="0" indent="0">
              <a:buNone/>
            </a:pPr>
            <a:r>
              <a:rPr lang="en-US" dirty="0"/>
              <a:t>c) Can assume X or Y but then must conclude A</a:t>
            </a:r>
          </a:p>
          <a:p>
            <a:pPr marL="0" indent="0">
              <a:buNone/>
            </a:pPr>
            <a:r>
              <a:rPr lang="en-US" dirty="0"/>
              <a:t>d) Can assume A but must derive X or Y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Picture 4" descr="Speech Bubble Sticker (PNG Transparent) | OnlyGFX.com">
            <a:extLst>
              <a:ext uri="{FF2B5EF4-FFF2-40B4-BE49-F238E27FC236}">
                <a16:creationId xmlns:a16="http://schemas.microsoft.com/office/drawing/2014/main" id="{6FF0A82F-0563-4909-6C9C-9F8403FB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23" y="4154558"/>
            <a:ext cx="1630302" cy="1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5375-4DF3-789E-DB55-5B373186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463414B2-2F6B-D29B-9B2D-2D4265288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4) The following are true about the principle of rule induction……….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If doing induction over judgement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judgements then proof will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cases</a:t>
                </a:r>
              </a:p>
              <a:p>
                <a:pPr marL="0" indent="0">
                  <a:buNone/>
                </a:pPr>
                <a:r>
                  <a:rPr lang="en-US" dirty="0"/>
                  <a:t>b) Cases that correspond to axioms are handled similarly to cases that correspond to proper rules</a:t>
                </a:r>
              </a:p>
              <a:p>
                <a:pPr marL="0" indent="0">
                  <a:buNone/>
                </a:pPr>
                <a:r>
                  <a:rPr lang="en-US" dirty="0"/>
                  <a:t>c) The target to prove is the same among different cases</a:t>
                </a:r>
              </a:p>
              <a:p>
                <a:pPr marL="0" indent="0">
                  <a:buNone/>
                </a:pPr>
                <a:r>
                  <a:rPr lang="en-US" dirty="0"/>
                  <a:t>d) Proofs should be best written in English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 descr="Speech Bubble Sticker (PNG Transparent) | OnlyGFX.com">
            <a:extLst>
              <a:ext uri="{FF2B5EF4-FFF2-40B4-BE49-F238E27FC236}">
                <a16:creationId xmlns:a16="http://schemas.microsoft.com/office/drawing/2014/main" id="{AE0CC4FD-3BF1-E961-B03E-1B226EB2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72" y="4504400"/>
            <a:ext cx="1630302" cy="1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Functional languages are characterized by……….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Programs are functional compositions</a:t>
            </a:r>
          </a:p>
          <a:p>
            <a:pPr marL="0" indent="0">
              <a:buNone/>
            </a:pPr>
            <a:r>
              <a:rPr lang="en-US" dirty="0"/>
              <a:t>b) State changes are allowed (e.g., x=x+1)</a:t>
            </a:r>
          </a:p>
          <a:p>
            <a:pPr marL="0" indent="0">
              <a:buNone/>
            </a:pPr>
            <a:r>
              <a:rPr lang="en-US" dirty="0"/>
              <a:t>c) Functions can modify global variables</a:t>
            </a:r>
          </a:p>
          <a:p>
            <a:pPr marL="0" indent="0">
              <a:buNone/>
            </a:pPr>
            <a:r>
              <a:rPr lang="en-US" dirty="0"/>
              <a:t>d) Conceptual simplicity by high orthogonality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2295</Words>
  <Application>Microsoft Macintosh PowerPoint</Application>
  <PresentationFormat>Widescreen</PresentationFormat>
  <Paragraphs>374</Paragraphs>
  <Slides>39</Slides>
  <Notes>38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Avenir Book</vt:lpstr>
      <vt:lpstr>Calibri</vt:lpstr>
      <vt:lpstr>Calibri Light</vt:lpstr>
      <vt:lpstr>Cambria Math</vt:lpstr>
      <vt:lpstr>Courier New</vt:lpstr>
      <vt:lpstr>Montserrat</vt:lpstr>
      <vt:lpstr>Poppins</vt:lpstr>
      <vt:lpstr>Office Theme</vt:lpstr>
      <vt:lpstr>Programming Language Concepts Tutorials</vt:lpstr>
      <vt:lpstr>Grading Note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BRAIN TEASER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122</cp:revision>
  <dcterms:created xsi:type="dcterms:W3CDTF">2023-04-27T21:19:03Z</dcterms:created>
  <dcterms:modified xsi:type="dcterms:W3CDTF">2024-09-05T01:08:59Z</dcterms:modified>
</cp:coreProperties>
</file>